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17"/>
  </p:notesMasterIdLst>
  <p:sldIdLst>
    <p:sldId id="282" r:id="rId5"/>
    <p:sldId id="307" r:id="rId6"/>
    <p:sldId id="313" r:id="rId7"/>
    <p:sldId id="309" r:id="rId8"/>
    <p:sldId id="314" r:id="rId9"/>
    <p:sldId id="310" r:id="rId10"/>
    <p:sldId id="316" r:id="rId11"/>
    <p:sldId id="317" r:id="rId12"/>
    <p:sldId id="318" r:id="rId13"/>
    <p:sldId id="319" r:id="rId14"/>
    <p:sldId id="320" r:id="rId15"/>
    <p:sldId id="32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384B"/>
    <a:srgbClr val="18837F"/>
    <a:srgbClr val="DA394B"/>
    <a:srgbClr val="1C03FC"/>
    <a:srgbClr val="FEE7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0C96AA8-1261-7984-5D11-7C76FEAAC4A5}" v="84" dt="2025-06-10T09:28:11.71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860" autoAdjust="0"/>
    <p:restoredTop sz="94609"/>
  </p:normalViewPr>
  <p:slideViewPr>
    <p:cSldViewPr snapToGrid="0">
      <p:cViewPr varScale="1">
        <p:scale>
          <a:sx n="74" d="100"/>
          <a:sy n="74" d="100"/>
        </p:scale>
        <p:origin x="486" y="2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mma Zipfel" userId="S::emma.zipfel@booktrust.org.uk::dcf630fc-c725-4473-8226-beb0cb2e3330" providerId="AD" clId="Web-{F0C96AA8-1261-7984-5D11-7C76FEAAC4A5}"/>
    <pc:docChg chg="delSld modSld">
      <pc:chgData name="Emma Zipfel" userId="S::emma.zipfel@booktrust.org.uk::dcf630fc-c725-4473-8226-beb0cb2e3330" providerId="AD" clId="Web-{F0C96AA8-1261-7984-5D11-7C76FEAAC4A5}" dt="2025-06-10T09:28:11.715" v="42" actId="20577"/>
      <pc:docMkLst>
        <pc:docMk/>
      </pc:docMkLst>
      <pc:sldChg chg="modSp">
        <pc:chgData name="Emma Zipfel" userId="S::emma.zipfel@booktrust.org.uk::dcf630fc-c725-4473-8226-beb0cb2e3330" providerId="AD" clId="Web-{F0C96AA8-1261-7984-5D11-7C76FEAAC4A5}" dt="2025-06-10T09:28:11.715" v="42" actId="20577"/>
        <pc:sldMkLst>
          <pc:docMk/>
          <pc:sldMk cId="85513788" sldId="320"/>
        </pc:sldMkLst>
        <pc:spChg chg="mod">
          <ac:chgData name="Emma Zipfel" userId="S::emma.zipfel@booktrust.org.uk::dcf630fc-c725-4473-8226-beb0cb2e3330" providerId="AD" clId="Web-{F0C96AA8-1261-7984-5D11-7C76FEAAC4A5}" dt="2025-06-10T09:28:11.715" v="42" actId="20577"/>
          <ac:spMkLst>
            <pc:docMk/>
            <pc:sldMk cId="85513788" sldId="320"/>
            <ac:spMk id="4" creationId="{4726B78D-3CFD-344C-6875-6C03B6731CAA}"/>
          </ac:spMkLst>
        </pc:spChg>
      </pc:sldChg>
      <pc:sldChg chg="del">
        <pc:chgData name="Emma Zipfel" userId="S::emma.zipfel@booktrust.org.uk::dcf630fc-c725-4473-8226-beb0cb2e3330" providerId="AD" clId="Web-{F0C96AA8-1261-7984-5D11-7C76FEAAC4A5}" dt="2025-06-10T09:26:58.335" v="0"/>
        <pc:sldMkLst>
          <pc:docMk/>
          <pc:sldMk cId="3693575741" sldId="322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CB7DA7-0E57-0543-AFC1-243C75DB4323}" type="datetimeFigureOut">
              <a:rPr lang="en-US" smtClean="0"/>
              <a:t>6/10/2025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C70A11-CC9E-644E-A7A5-01A9398B32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5593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rgbClr val="DA39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4DAF0C38-5B60-3C48-A62A-DE4A6EBB2FB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9704" y="6119119"/>
            <a:ext cx="2120637" cy="530159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2D29214F-8326-6D4E-B929-5A19E9809B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2363" y="569800"/>
            <a:ext cx="9526670" cy="4451197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4400" b="1" i="0">
                <a:solidFill>
                  <a:schemeClr val="bg1"/>
                </a:solidFill>
                <a:latin typeface="Galano Grotesque" pitchFamily="2" charset="77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E8C3BEC-3BA3-3F40-98EF-11F542CE3AB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26915" y="3592762"/>
            <a:ext cx="4065085" cy="3183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4370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C72B975-4F75-7A49-ADB1-3ED5F3C4E76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36996" y="4235643"/>
            <a:ext cx="2943698" cy="2155826"/>
          </a:xfrm>
          <a:prstGeom prst="rect">
            <a:avLst/>
          </a:prstGeom>
        </p:spPr>
      </p:pic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3B75F8EC-D114-394C-922C-8BBA01596A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7814" y="1825625"/>
            <a:ext cx="8988783" cy="39510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B78CCD91-79F9-AA48-8A4E-EE87364E20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813" y="234440"/>
            <a:ext cx="11553662" cy="132556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7991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B26C3B42-17F4-C14F-BE01-828651CE3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813" y="234440"/>
            <a:ext cx="11553662" cy="132556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5" name="Chart Placeholder 3">
            <a:extLst>
              <a:ext uri="{FF2B5EF4-FFF2-40B4-BE49-F238E27FC236}">
                <a16:creationId xmlns:a16="http://schemas.microsoft.com/office/drawing/2014/main" id="{6D0805A8-81C9-9F45-A114-405FCC4A0B02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1407888" y="1559623"/>
            <a:ext cx="9376228" cy="42120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88479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B26C3B42-17F4-C14F-BE01-828651CE3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813" y="234440"/>
            <a:ext cx="11553662" cy="132556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4" name="Table Placeholder 6">
            <a:extLst>
              <a:ext uri="{FF2B5EF4-FFF2-40B4-BE49-F238E27FC236}">
                <a16:creationId xmlns:a16="http://schemas.microsoft.com/office/drawing/2014/main" id="{6F9FBAAF-4E10-1943-BC23-F3AC4D81736B}"/>
              </a:ext>
            </a:extLst>
          </p:cNvPr>
          <p:cNvSpPr>
            <a:spLocks noGrp="1"/>
          </p:cNvSpPr>
          <p:nvPr>
            <p:ph type="tbl" sz="quarter" idx="11"/>
          </p:nvPr>
        </p:nvSpPr>
        <p:spPr>
          <a:xfrm>
            <a:off x="977152" y="1732041"/>
            <a:ext cx="10250074" cy="4039582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3801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3">
            <a:extLst>
              <a:ext uri="{FF2B5EF4-FFF2-40B4-BE49-F238E27FC236}">
                <a16:creationId xmlns:a16="http://schemas.microsoft.com/office/drawing/2014/main" id="{5E18918C-220B-1B40-82A6-C26052D3B5D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64774" y="669925"/>
            <a:ext cx="10262452" cy="4623902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4509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7A0F7D5-CDF3-284B-9A0A-EA7E3FD73EFA}"/>
              </a:ext>
            </a:extLst>
          </p:cNvPr>
          <p:cNvSpPr/>
          <p:nvPr userDrawn="1"/>
        </p:nvSpPr>
        <p:spPr>
          <a:xfrm>
            <a:off x="0" y="5924938"/>
            <a:ext cx="12192000" cy="933062"/>
          </a:xfrm>
          <a:prstGeom prst="rect">
            <a:avLst/>
          </a:prstGeom>
          <a:solidFill>
            <a:srgbClr val="DA39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highlight>
                <a:srgbClr val="6E055A"/>
              </a:highlight>
              <a:latin typeface="Galano Grotesque" pitchFamily="2" charset="77"/>
            </a:endParaRP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E3C0947A-5DA2-F643-ABB3-CBB9E6F4A0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47813" y="1825625"/>
            <a:ext cx="11553662" cy="39510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BABAFE71-17E3-5847-9B3D-44FEDD7410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813" y="234440"/>
            <a:ext cx="11553662" cy="132556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50420D34-FD84-AE42-BF0D-191DDC1C2F4E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9704" y="6119119"/>
            <a:ext cx="2120637" cy="530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124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i="0" kern="1200">
          <a:solidFill>
            <a:schemeClr val="accent1"/>
          </a:solidFill>
          <a:latin typeface="Galano Grotesque" pitchFamily="2" charset="77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Galano Grotesque" pitchFamily="2" charset="77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Wingdings" pitchFamily="2" charset="2"/>
        <a:buChar char="§"/>
        <a:defRPr sz="1800" b="0" i="0" kern="1200">
          <a:solidFill>
            <a:schemeClr val="tx1"/>
          </a:solidFill>
          <a:latin typeface="Galano Grotesque" pitchFamily="2" charset="77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Galano Grotesque" pitchFamily="2" charset="77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14">
          <p15:clr>
            <a:srgbClr val="F26B43"/>
          </p15:clr>
        </p15:guide>
        <p15:guide id="2" pos="21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youtube.com/watch?v=2z-ip-Fb_vQ&amp;ab_channel=BookTrust" TargetMode="Externa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C7BEC2-CE87-7648-8E5D-735D33E674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2678" y="1387489"/>
            <a:ext cx="11852655" cy="4451197"/>
          </a:xfrm>
        </p:spPr>
        <p:txBody>
          <a:bodyPr>
            <a:normAutofit/>
          </a:bodyPr>
          <a:lstStyle/>
          <a:p>
            <a:r>
              <a:rPr lang="en-GB" sz="6000" dirty="0">
                <a:latin typeface="Galano Grotesque"/>
                <a:cs typeface="Arial"/>
              </a:rPr>
              <a:t>The book that represents me…</a:t>
            </a:r>
            <a:endParaRPr lang="en-US" dirty="0">
              <a:latin typeface="Galano Grotesque"/>
              <a:cs typeface="Arial"/>
            </a:endParaRPr>
          </a:p>
        </p:txBody>
      </p:sp>
      <p:pic>
        <p:nvPicPr>
          <p:cNvPr id="7" name="Picture 6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19C8AF47-45E9-5E12-B4C9-0D1A2FBB2D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1707" y="5395488"/>
            <a:ext cx="3326984" cy="203174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2F06637-4CFC-3F42-CFD9-85DE2B11D2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3859" y="6197983"/>
            <a:ext cx="3475021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5154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7CE">
            <a:alpha val="3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726B78D-3CFD-344C-6875-6C03B6731CAA}"/>
              </a:ext>
            </a:extLst>
          </p:cNvPr>
          <p:cNvSpPr txBox="1"/>
          <p:nvPr/>
        </p:nvSpPr>
        <p:spPr>
          <a:xfrm>
            <a:off x="3033" y="398634"/>
            <a:ext cx="12176873" cy="184665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400" dirty="0">
                <a:latin typeface="Galano Grotesque"/>
              </a:rPr>
              <a:t>Characters in books might </a:t>
            </a:r>
            <a:r>
              <a:rPr lang="en-GB" sz="2400" b="1" dirty="0">
                <a:solidFill>
                  <a:srgbClr val="C00000"/>
                </a:solidFill>
                <a:latin typeface="Galano Grotesque"/>
              </a:rPr>
              <a:t>represent </a:t>
            </a:r>
            <a:r>
              <a:rPr lang="en-GB" sz="2400" dirty="0">
                <a:latin typeface="Galano Grotesque"/>
              </a:rPr>
              <a:t>values or attitudes that are important to your </a:t>
            </a:r>
            <a:r>
              <a:rPr lang="en-GB" sz="2400" b="1" dirty="0">
                <a:solidFill>
                  <a:srgbClr val="18837F"/>
                </a:solidFill>
                <a:latin typeface="Galano Grotesque"/>
              </a:rPr>
              <a:t>identity</a:t>
            </a:r>
            <a:r>
              <a:rPr lang="en-GB" sz="2400" dirty="0">
                <a:latin typeface="Galano Grotesque"/>
              </a:rPr>
              <a:t>.</a:t>
            </a:r>
            <a:endParaRPr lang="en-US" sz="2400">
              <a:cs typeface="Calibri"/>
            </a:endParaRPr>
          </a:p>
          <a:p>
            <a:pPr>
              <a:lnSpc>
                <a:spcPct val="150000"/>
              </a:lnSpc>
            </a:pPr>
            <a:endParaRPr lang="en-GB" sz="2000" dirty="0">
              <a:latin typeface="Galano Grotesque" panose="00000500000000000000" pitchFamily="50" charset="0"/>
            </a:endParaRPr>
          </a:p>
          <a:p>
            <a:pPr>
              <a:lnSpc>
                <a:spcPct val="150000"/>
              </a:lnSpc>
            </a:pPr>
            <a:endParaRPr lang="en-GB" sz="2000" dirty="0">
              <a:latin typeface="Galano Grotesque" panose="00000500000000000000" pitchFamily="50" charset="0"/>
            </a:endParaRPr>
          </a:p>
          <a:p>
            <a:endParaRPr lang="en-GB" dirty="0">
              <a:latin typeface="Galano Grotesque" panose="00000500000000000000" pitchFamily="50" charset="0"/>
            </a:endParaRPr>
          </a:p>
        </p:txBody>
      </p:sp>
      <p:pic>
        <p:nvPicPr>
          <p:cNvPr id="3" name="Picture 2" descr="Mayowa and the Sea of Words : Onuzo, Chibundu: Amazon.co.uk: Books">
            <a:extLst>
              <a:ext uri="{FF2B5EF4-FFF2-40B4-BE49-F238E27FC236}">
                <a16:creationId xmlns:a16="http://schemas.microsoft.com/office/drawing/2014/main" id="{CD1DD7B9-CAFF-AE62-2159-50AC30EF09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67472" y="1467944"/>
            <a:ext cx="2192366" cy="329148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13C97E6-2C35-391B-2209-C6AE3C5BC56D}"/>
              </a:ext>
            </a:extLst>
          </p:cNvPr>
          <p:cNvSpPr txBox="1"/>
          <p:nvPr/>
        </p:nvSpPr>
        <p:spPr>
          <a:xfrm>
            <a:off x="8963100" y="4751667"/>
            <a:ext cx="2974007" cy="221599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000" dirty="0">
                <a:latin typeface="Galano Grotesque"/>
              </a:rPr>
              <a:t>Wanting to make a political change</a:t>
            </a:r>
          </a:p>
          <a:p>
            <a:pPr>
              <a:lnSpc>
                <a:spcPct val="150000"/>
              </a:lnSpc>
            </a:pPr>
            <a:endParaRPr lang="en-GB" sz="2000" dirty="0">
              <a:latin typeface="Galano Grotesque" panose="00000500000000000000" pitchFamily="50" charset="0"/>
            </a:endParaRPr>
          </a:p>
          <a:p>
            <a:pPr>
              <a:lnSpc>
                <a:spcPct val="150000"/>
              </a:lnSpc>
            </a:pPr>
            <a:endParaRPr lang="en-GB" sz="2000" dirty="0">
              <a:latin typeface="Galano Grotesque" panose="00000500000000000000" pitchFamily="50" charset="0"/>
            </a:endParaRPr>
          </a:p>
          <a:p>
            <a:endParaRPr lang="en-GB" dirty="0">
              <a:latin typeface="Galano Grotesque" panose="00000500000000000000" pitchFamily="50" charset="0"/>
            </a:endParaRPr>
          </a:p>
        </p:txBody>
      </p:sp>
      <p:pic>
        <p:nvPicPr>
          <p:cNvPr id="10" name="Picture 9" descr="A book cover of a whale&#10;&#10;Description automatically generated">
            <a:extLst>
              <a:ext uri="{FF2B5EF4-FFF2-40B4-BE49-F238E27FC236}">
                <a16:creationId xmlns:a16="http://schemas.microsoft.com/office/drawing/2014/main" id="{E306B65D-C1BA-B63B-FED5-B24FF5404D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2854" y="1466850"/>
            <a:ext cx="2196224" cy="335498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56CC9D1-77FC-A36B-A465-B8967FDDB0F8}"/>
              </a:ext>
            </a:extLst>
          </p:cNvPr>
          <p:cNvSpPr txBox="1"/>
          <p:nvPr/>
        </p:nvSpPr>
        <p:spPr>
          <a:xfrm>
            <a:off x="4960411" y="4751666"/>
            <a:ext cx="2016876" cy="221599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000" dirty="0">
                <a:latin typeface="Galano Grotesque"/>
              </a:rPr>
              <a:t>Environmental themes</a:t>
            </a:r>
          </a:p>
          <a:p>
            <a:pPr>
              <a:lnSpc>
                <a:spcPct val="150000"/>
              </a:lnSpc>
            </a:pPr>
            <a:endParaRPr lang="en-GB" sz="2000" dirty="0">
              <a:latin typeface="Galano Grotesque" panose="00000500000000000000" pitchFamily="50" charset="0"/>
            </a:endParaRPr>
          </a:p>
          <a:p>
            <a:pPr>
              <a:lnSpc>
                <a:spcPct val="150000"/>
              </a:lnSpc>
            </a:pPr>
            <a:endParaRPr lang="en-GB" sz="2000" dirty="0">
              <a:latin typeface="Galano Grotesque" panose="00000500000000000000" pitchFamily="50" charset="0"/>
            </a:endParaRPr>
          </a:p>
          <a:p>
            <a:endParaRPr lang="en-GB" dirty="0">
              <a:latin typeface="Galano Grotesque" panose="00000500000000000000" pitchFamily="50" charset="0"/>
            </a:endParaRPr>
          </a:p>
        </p:txBody>
      </p:sp>
      <p:pic>
        <p:nvPicPr>
          <p:cNvPr id="13" name="Picture 12" descr="A cover of a book&#10;&#10;Description automatically generated">
            <a:extLst>
              <a:ext uri="{FF2B5EF4-FFF2-40B4-BE49-F238E27FC236}">
                <a16:creationId xmlns:a16="http://schemas.microsoft.com/office/drawing/2014/main" id="{4B0A77E2-EAB8-2844-F506-5EA0B85F7F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0163" y="1471449"/>
            <a:ext cx="2196225" cy="336331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3EE76D02-B97A-E55A-E9E5-024FA7F6D128}"/>
              </a:ext>
            </a:extLst>
          </p:cNvPr>
          <p:cNvSpPr txBox="1"/>
          <p:nvPr/>
        </p:nvSpPr>
        <p:spPr>
          <a:xfrm>
            <a:off x="957720" y="4751665"/>
            <a:ext cx="2612793" cy="221599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000" dirty="0">
                <a:latin typeface="Galano Grotesque"/>
              </a:rPr>
              <a:t>Friendship and a sense of humour</a:t>
            </a:r>
          </a:p>
          <a:p>
            <a:pPr>
              <a:lnSpc>
                <a:spcPct val="150000"/>
              </a:lnSpc>
            </a:pPr>
            <a:endParaRPr lang="en-GB" sz="2000" dirty="0">
              <a:latin typeface="Galano Grotesque" panose="00000500000000000000" pitchFamily="50" charset="0"/>
            </a:endParaRPr>
          </a:p>
          <a:p>
            <a:pPr>
              <a:lnSpc>
                <a:spcPct val="150000"/>
              </a:lnSpc>
            </a:pPr>
            <a:endParaRPr lang="en-GB" sz="2000" dirty="0">
              <a:latin typeface="Galano Grotesque" panose="00000500000000000000" pitchFamily="50" charset="0"/>
            </a:endParaRPr>
          </a:p>
          <a:p>
            <a:endParaRPr lang="en-GB" dirty="0">
              <a:latin typeface="Galano Grotesque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53369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7CE">
            <a:alpha val="3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726B78D-3CFD-344C-6875-6C03B6731CAA}"/>
              </a:ext>
            </a:extLst>
          </p:cNvPr>
          <p:cNvSpPr txBox="1"/>
          <p:nvPr/>
        </p:nvSpPr>
        <p:spPr>
          <a:xfrm>
            <a:off x="248274" y="1318289"/>
            <a:ext cx="11553041" cy="455509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000" dirty="0">
                <a:latin typeface="Galano Grotesque"/>
              </a:rPr>
              <a:t>Which book do you think best </a:t>
            </a:r>
            <a:r>
              <a:rPr lang="en-GB" sz="2000" b="1" dirty="0">
                <a:solidFill>
                  <a:srgbClr val="DA394B"/>
                </a:solidFill>
                <a:latin typeface="Galano Grotesque"/>
              </a:rPr>
              <a:t>represents </a:t>
            </a:r>
            <a:r>
              <a:rPr lang="en-GB" sz="2000" dirty="0">
                <a:latin typeface="Galano Grotesque"/>
              </a:rPr>
              <a:t>a part of</a:t>
            </a:r>
            <a:r>
              <a:rPr lang="en-GB" sz="2000" b="1" dirty="0">
                <a:solidFill>
                  <a:srgbClr val="DA394B"/>
                </a:solidFill>
                <a:latin typeface="Galano Grotesque"/>
              </a:rPr>
              <a:t> </a:t>
            </a:r>
            <a:r>
              <a:rPr lang="en-GB" sz="2000" dirty="0">
                <a:latin typeface="Galano Grotesque"/>
              </a:rPr>
              <a:t>your unique </a:t>
            </a:r>
            <a:r>
              <a:rPr lang="en-GB" sz="2000" b="1" dirty="0">
                <a:solidFill>
                  <a:srgbClr val="18837F"/>
                </a:solidFill>
                <a:latin typeface="Galano Grotesque"/>
              </a:rPr>
              <a:t>identity</a:t>
            </a:r>
            <a:r>
              <a:rPr lang="en-GB" sz="2000" dirty="0">
                <a:latin typeface="Galano Grotesque"/>
              </a:rPr>
              <a:t>?</a:t>
            </a:r>
            <a:endParaRPr lang="en-GB" sz="2000" dirty="0">
              <a:latin typeface="Galano Grotesque"/>
              <a:cs typeface="Calibri" panose="020F0502020204030204"/>
            </a:endParaRPr>
          </a:p>
          <a:p>
            <a:pPr>
              <a:lnSpc>
                <a:spcPct val="150000"/>
              </a:lnSpc>
            </a:pPr>
            <a:endParaRPr lang="en-GB" sz="2000" dirty="0">
              <a:latin typeface="Galano Grotesque" panose="00000500000000000000" pitchFamily="50" charset="0"/>
            </a:endParaRPr>
          </a:p>
          <a:p>
            <a:pPr>
              <a:lnSpc>
                <a:spcPct val="150000"/>
              </a:lnSpc>
            </a:pPr>
            <a:r>
              <a:rPr lang="en-GB" sz="2000" dirty="0">
                <a:latin typeface="Galano Grotesque"/>
              </a:rPr>
              <a:t>Write about your chosen book and share which part of your </a:t>
            </a:r>
            <a:r>
              <a:rPr lang="en-GB" sz="2000" b="1" dirty="0">
                <a:solidFill>
                  <a:srgbClr val="18837F"/>
                </a:solidFill>
                <a:latin typeface="Galano Grotesque"/>
              </a:rPr>
              <a:t>identity </a:t>
            </a:r>
            <a:r>
              <a:rPr lang="en-GB" sz="2000" dirty="0">
                <a:latin typeface="Galano Grotesque"/>
              </a:rPr>
              <a:t>it </a:t>
            </a:r>
            <a:r>
              <a:rPr lang="en-GB" sz="2000" b="1" dirty="0">
                <a:solidFill>
                  <a:srgbClr val="C00000"/>
                </a:solidFill>
                <a:latin typeface="Galano Grotesque"/>
              </a:rPr>
              <a:t>represents </a:t>
            </a:r>
            <a:r>
              <a:rPr lang="en-GB" sz="2000" dirty="0">
                <a:latin typeface="Galano Grotesque"/>
              </a:rPr>
              <a:t>and how it makes you feel.</a:t>
            </a:r>
          </a:p>
          <a:p>
            <a:pPr>
              <a:lnSpc>
                <a:spcPct val="150000"/>
              </a:lnSpc>
            </a:pPr>
            <a:endParaRPr lang="en-GB" sz="2000" dirty="0">
              <a:latin typeface="Galano Grotesque" panose="00000500000000000000" pitchFamily="50" charset="0"/>
            </a:endParaRPr>
          </a:p>
          <a:p>
            <a:pPr>
              <a:lnSpc>
                <a:spcPct val="150000"/>
              </a:lnSpc>
            </a:pPr>
            <a:r>
              <a:rPr lang="en-GB" sz="2000" dirty="0">
                <a:latin typeface="Galano Grotesque"/>
              </a:rPr>
              <a:t>Really spend some time thinking about a book that has reached out to you in a powerful way.</a:t>
            </a:r>
          </a:p>
          <a:p>
            <a:pPr>
              <a:lnSpc>
                <a:spcPct val="150000"/>
              </a:lnSpc>
            </a:pPr>
            <a:endParaRPr lang="en-GB" sz="2000" dirty="0">
              <a:latin typeface="Galano Grotesque"/>
            </a:endParaRPr>
          </a:p>
          <a:p>
            <a:pPr>
              <a:lnSpc>
                <a:spcPct val="150000"/>
              </a:lnSpc>
            </a:pPr>
            <a:r>
              <a:rPr lang="en-GB" sz="2000" dirty="0">
                <a:latin typeface="Galano Grotesque"/>
              </a:rPr>
              <a:t>Your review should include a short summary of the plot, and it should persuade other people to read it and explain why they might enjoy it or find it inspiring. </a:t>
            </a:r>
            <a:endParaRPr lang="en-GB" sz="2000" dirty="0">
              <a:latin typeface="Galano Grotesque" panose="00000500000000000000" pitchFamily="50" charset="0"/>
              <a:cs typeface="Calibri"/>
            </a:endParaRPr>
          </a:p>
          <a:p>
            <a:pPr>
              <a:lnSpc>
                <a:spcPct val="150000"/>
              </a:lnSpc>
            </a:pPr>
            <a:endParaRPr lang="en-GB" sz="2000" dirty="0">
              <a:latin typeface="Galano Grotesque" panose="00000500000000000000" pitchFamily="50" charset="0"/>
            </a:endParaRPr>
          </a:p>
          <a:p>
            <a:endParaRPr lang="en-GB" sz="2000" dirty="0">
              <a:latin typeface="Galano Grotesque" panose="00000500000000000000" pitchFamily="50" charset="0"/>
            </a:endParaRPr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558E38A7-985E-D867-7B5E-9616923712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813" y="234440"/>
            <a:ext cx="11553662" cy="1325563"/>
          </a:xfrm>
        </p:spPr>
        <p:txBody>
          <a:bodyPr/>
          <a:lstStyle/>
          <a:p>
            <a:r>
              <a:rPr lang="en-GB" dirty="0">
                <a:latin typeface="Galano Grotesque"/>
                <a:cs typeface="Arial"/>
              </a:rPr>
              <a:t>Which book represents you?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5137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7CE">
            <a:alpha val="3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>
            <a:extLst>
              <a:ext uri="{FF2B5EF4-FFF2-40B4-BE49-F238E27FC236}">
                <a16:creationId xmlns:a16="http://schemas.microsoft.com/office/drawing/2014/main" id="{558E38A7-985E-D867-7B5E-9616923712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813" y="234440"/>
            <a:ext cx="11553662" cy="1325563"/>
          </a:xfrm>
        </p:spPr>
        <p:txBody>
          <a:bodyPr/>
          <a:lstStyle/>
          <a:p>
            <a:r>
              <a:rPr lang="en-GB" dirty="0">
                <a:latin typeface="Galano Grotesque"/>
                <a:cs typeface="Arial"/>
              </a:rPr>
              <a:t>Which book represents you?</a:t>
            </a:r>
            <a:endParaRPr lang="en-US" dirty="0"/>
          </a:p>
        </p:txBody>
      </p:sp>
      <p:pic>
        <p:nvPicPr>
          <p:cNvPr id="2" name="Picture 1" descr="A white rectangular object with black lines&#10;&#10;Description automatically generated">
            <a:extLst>
              <a:ext uri="{FF2B5EF4-FFF2-40B4-BE49-F238E27FC236}">
                <a16:creationId xmlns:a16="http://schemas.microsoft.com/office/drawing/2014/main" id="{56C8954A-CE41-DA87-9D6F-240A43052B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6923" y="262759"/>
            <a:ext cx="1868636" cy="2583793"/>
          </a:xfrm>
          <a:prstGeom prst="rect">
            <a:avLst/>
          </a:prstGeom>
        </p:spPr>
      </p:pic>
      <p:pic>
        <p:nvPicPr>
          <p:cNvPr id="3" name="Picture 2" descr="A white paper with black lines&#10;&#10;Description automatically generated">
            <a:extLst>
              <a:ext uri="{FF2B5EF4-FFF2-40B4-BE49-F238E27FC236}">
                <a16:creationId xmlns:a16="http://schemas.microsoft.com/office/drawing/2014/main" id="{7F5265F2-EFA8-13D9-F588-834C942C0A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71902" y="236482"/>
            <a:ext cx="1876818" cy="2583793"/>
          </a:xfrm>
          <a:prstGeom prst="rect">
            <a:avLst/>
          </a:prstGeom>
        </p:spPr>
      </p:pic>
      <p:pic>
        <p:nvPicPr>
          <p:cNvPr id="6" name="Picture 5" descr="A paper with lines and a rectangle&#10;&#10;Description automatically generated">
            <a:extLst>
              <a:ext uri="{FF2B5EF4-FFF2-40B4-BE49-F238E27FC236}">
                <a16:creationId xmlns:a16="http://schemas.microsoft.com/office/drawing/2014/main" id="{B8D7B7BA-1E4F-49BA-3065-2632B76495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49781" y="3039240"/>
            <a:ext cx="1880439" cy="2583794"/>
          </a:xfrm>
          <a:prstGeom prst="rect">
            <a:avLst/>
          </a:prstGeom>
        </p:spPr>
      </p:pic>
      <p:pic>
        <p:nvPicPr>
          <p:cNvPr id="7" name="Picture 6" descr="A paper with lines on it&#10;&#10;Description automatically generated">
            <a:extLst>
              <a:ext uri="{FF2B5EF4-FFF2-40B4-BE49-F238E27FC236}">
                <a16:creationId xmlns:a16="http://schemas.microsoft.com/office/drawing/2014/main" id="{C919F944-9089-5F77-F0A0-EF0512AAA3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28659" y="3039241"/>
            <a:ext cx="1780820" cy="258379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FBB2B56-F876-C1ED-DC25-D914366F6117}"/>
              </a:ext>
            </a:extLst>
          </p:cNvPr>
          <p:cNvSpPr txBox="1"/>
          <p:nvPr/>
        </p:nvSpPr>
        <p:spPr>
          <a:xfrm>
            <a:off x="5083629" y="2664421"/>
            <a:ext cx="2462392" cy="2954655"/>
          </a:xfrm>
          <a:prstGeom prst="rect">
            <a:avLst/>
          </a:prstGeom>
          <a:solidFill>
            <a:schemeClr val="bg1"/>
          </a:solidFill>
          <a:ln w="28575">
            <a:solidFill>
              <a:srgbClr val="18837F"/>
            </a:solidFill>
          </a:ln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GB" sz="2400" b="1" dirty="0">
                <a:latin typeface="Galano Grotesque"/>
              </a:rPr>
              <a:t>Key words:</a:t>
            </a:r>
            <a:endParaRPr lang="en-GB" sz="2400" b="1" dirty="0">
              <a:latin typeface="Galano Grotesque"/>
              <a:cs typeface="Calibri" panose="020F0502020204030204"/>
            </a:endParaRPr>
          </a:p>
          <a:p>
            <a:endParaRPr lang="en-GB" sz="2400" dirty="0">
              <a:latin typeface="Galano Grotesque"/>
              <a:cs typeface="Calibri" panose="020F0502020204030204"/>
            </a:endParaRPr>
          </a:p>
          <a:p>
            <a:r>
              <a:rPr lang="en-GB" sz="2400" dirty="0">
                <a:solidFill>
                  <a:srgbClr val="18837F"/>
                </a:solidFill>
                <a:latin typeface="Galano Grotesque"/>
                <a:cs typeface="Calibri" panose="020F0502020204030204"/>
              </a:rPr>
              <a:t>identity</a:t>
            </a:r>
          </a:p>
          <a:p>
            <a:endParaRPr lang="en-GB" sz="2400" dirty="0">
              <a:latin typeface="Galano Grotesque"/>
              <a:cs typeface="Calibri" panose="020F0502020204030204"/>
            </a:endParaRPr>
          </a:p>
          <a:p>
            <a:r>
              <a:rPr lang="en-GB" sz="2400" dirty="0">
                <a:solidFill>
                  <a:srgbClr val="DA384B"/>
                </a:solidFill>
                <a:latin typeface="Galano Grotesque"/>
                <a:cs typeface="Calibri" panose="020F0502020204030204"/>
              </a:rPr>
              <a:t>representation</a:t>
            </a:r>
          </a:p>
          <a:p>
            <a:endParaRPr lang="en-GB" sz="2400" dirty="0">
              <a:latin typeface="Galano Grotesque"/>
              <a:cs typeface="Calibri" panose="020F0502020204030204"/>
            </a:endParaRPr>
          </a:p>
          <a:p>
            <a:r>
              <a:rPr lang="en-GB" sz="2400" dirty="0">
                <a:solidFill>
                  <a:srgbClr val="1C03FC"/>
                </a:solidFill>
                <a:latin typeface="Galano Grotesque"/>
                <a:cs typeface="Calibri" panose="020F0502020204030204"/>
              </a:rPr>
              <a:t>media</a:t>
            </a:r>
          </a:p>
          <a:p>
            <a:endParaRPr lang="en-GB" dirty="0">
              <a:latin typeface="Galano Grotesque"/>
              <a:cs typeface="Calibri" panose="020F0502020204030204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EFA9171-FB65-89DF-79F8-8F4644176E34}"/>
              </a:ext>
            </a:extLst>
          </p:cNvPr>
          <p:cNvSpPr txBox="1"/>
          <p:nvPr/>
        </p:nvSpPr>
        <p:spPr>
          <a:xfrm>
            <a:off x="324474" y="1527839"/>
            <a:ext cx="4959771" cy="501675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000" b="1" dirty="0">
                <a:latin typeface="Galano Grotesque"/>
              </a:rPr>
              <a:t>Remember</a:t>
            </a:r>
            <a:r>
              <a:rPr lang="en-GB" sz="2000" b="1" dirty="0">
                <a:solidFill>
                  <a:srgbClr val="000000"/>
                </a:solidFill>
                <a:latin typeface="Galano Grotesque"/>
              </a:rPr>
              <a:t> </a:t>
            </a:r>
            <a:r>
              <a:rPr lang="en-GB" sz="2000" b="1" dirty="0">
                <a:latin typeface="Galano Grotesque"/>
              </a:rPr>
              <a:t>to include:</a:t>
            </a:r>
            <a:endParaRPr lang="en-GB" sz="2000" b="1" dirty="0">
              <a:latin typeface="Galano Grotesque"/>
              <a:cs typeface="Calibri" panose="020F0502020204030204"/>
            </a:endParaRPr>
          </a:p>
          <a:p>
            <a:pPr>
              <a:lnSpc>
                <a:spcPct val="150000"/>
              </a:lnSpc>
            </a:pPr>
            <a:endParaRPr lang="en-GB" sz="2000" dirty="0">
              <a:latin typeface="Galano Grotesque"/>
            </a:endParaRPr>
          </a:p>
          <a:p>
            <a:pPr>
              <a:lnSpc>
                <a:spcPct val="150000"/>
              </a:lnSpc>
            </a:pPr>
            <a:r>
              <a:rPr lang="en-GB" sz="2000" dirty="0">
                <a:latin typeface="Galano Grotesque"/>
              </a:rPr>
              <a:t> - Your name</a:t>
            </a:r>
            <a:endParaRPr lang="en-GB" sz="2000" dirty="0">
              <a:latin typeface="Galano Grotesque" panose="00000500000000000000" pitchFamily="50" charset="0"/>
            </a:endParaRPr>
          </a:p>
          <a:p>
            <a:pPr>
              <a:lnSpc>
                <a:spcPct val="150000"/>
              </a:lnSpc>
            </a:pPr>
            <a:r>
              <a:rPr lang="en-GB" sz="2000" dirty="0">
                <a:latin typeface="Galano Grotesque"/>
                <a:cs typeface="Calibri"/>
              </a:rPr>
              <a:t> - The book title</a:t>
            </a:r>
            <a:endParaRPr lang="en-GB" sz="2000" dirty="0">
              <a:latin typeface="Galano Grotesque" panose="00000500000000000000" pitchFamily="50" charset="0"/>
              <a:cs typeface="Calibri"/>
            </a:endParaRPr>
          </a:p>
          <a:p>
            <a:pPr>
              <a:lnSpc>
                <a:spcPct val="150000"/>
              </a:lnSpc>
            </a:pPr>
            <a:r>
              <a:rPr lang="en-GB" sz="2000" dirty="0">
                <a:latin typeface="Galano Grotesque"/>
                <a:cs typeface="Calibri"/>
              </a:rPr>
              <a:t> - A summary of what happens</a:t>
            </a:r>
          </a:p>
          <a:p>
            <a:pPr>
              <a:lnSpc>
                <a:spcPct val="150000"/>
              </a:lnSpc>
            </a:pPr>
            <a:r>
              <a:rPr lang="en-GB" sz="2000" dirty="0">
                <a:latin typeface="Galano Grotesque"/>
                <a:cs typeface="Calibri"/>
              </a:rPr>
              <a:t> - Persuade other people to read it</a:t>
            </a:r>
            <a:endParaRPr lang="en-GB" sz="2000" dirty="0">
              <a:latin typeface="Galano Grotesque" panose="00000500000000000000" pitchFamily="50" charset="0"/>
              <a:cs typeface="Calibri"/>
            </a:endParaRPr>
          </a:p>
          <a:p>
            <a:pPr>
              <a:lnSpc>
                <a:spcPct val="150000"/>
              </a:lnSpc>
            </a:pPr>
            <a:r>
              <a:rPr lang="en-GB" sz="2000" dirty="0">
                <a:latin typeface="Galano Grotesque"/>
                <a:cs typeface="Calibri"/>
              </a:rPr>
              <a:t> - How it represents part of your identity</a:t>
            </a:r>
            <a:endParaRPr lang="en-GB" sz="2000" dirty="0">
              <a:latin typeface="Galano Grotesque" panose="00000500000000000000" pitchFamily="50" charset="0"/>
              <a:cs typeface="Calibri"/>
            </a:endParaRPr>
          </a:p>
          <a:p>
            <a:pPr>
              <a:lnSpc>
                <a:spcPct val="150000"/>
              </a:lnSpc>
            </a:pPr>
            <a:endParaRPr lang="en-GB" sz="2000" dirty="0">
              <a:latin typeface="Galano Grotesque" panose="00000500000000000000" pitchFamily="50" charset="0"/>
              <a:cs typeface="Calibri"/>
            </a:endParaRPr>
          </a:p>
          <a:p>
            <a:pPr>
              <a:lnSpc>
                <a:spcPct val="150000"/>
              </a:lnSpc>
            </a:pPr>
            <a:endParaRPr lang="en-GB" sz="2000" dirty="0">
              <a:latin typeface="Galano Grotesque" panose="00000500000000000000" pitchFamily="50" charset="0"/>
              <a:cs typeface="Calibri"/>
            </a:endParaRPr>
          </a:p>
          <a:p>
            <a:pPr>
              <a:lnSpc>
                <a:spcPct val="150000"/>
              </a:lnSpc>
            </a:pPr>
            <a:endParaRPr lang="en-GB" sz="2000" dirty="0">
              <a:latin typeface="Galano Grotesque" panose="00000500000000000000" pitchFamily="50" charset="0"/>
              <a:cs typeface="Calibri"/>
            </a:endParaRPr>
          </a:p>
          <a:p>
            <a:endParaRPr lang="en-GB" sz="2000" dirty="0">
              <a:latin typeface="Galano Grotesque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26598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7CE">
            <a:alpha val="3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0B6138A-1E06-D650-1EFA-25996E4FD5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Galano Grotesque"/>
                <a:cs typeface="Arial"/>
              </a:rPr>
              <a:t>Learning Objectives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A97870D-A390-2904-E5F3-D794F38427F5}"/>
              </a:ext>
            </a:extLst>
          </p:cNvPr>
          <p:cNvSpPr txBox="1"/>
          <p:nvPr/>
        </p:nvSpPr>
        <p:spPr>
          <a:xfrm>
            <a:off x="342900" y="1563024"/>
            <a:ext cx="6251606" cy="326022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endParaRPr lang="en-GB" b="1" dirty="0">
              <a:latin typeface="Galano Grotesque"/>
              <a:cs typeface="Calibri" panose="020F0502020204030204"/>
            </a:endParaRPr>
          </a:p>
          <a:p>
            <a:endParaRPr lang="en-GB" sz="2400" dirty="0">
              <a:latin typeface="Galano Grotesque"/>
            </a:endParaRPr>
          </a:p>
          <a:p>
            <a:pPr marL="285750" indent="-285750">
              <a:buFont typeface="Arial"/>
              <a:buChar char="•"/>
            </a:pPr>
            <a:r>
              <a:rPr lang="en-GB" sz="2400" dirty="0">
                <a:latin typeface="Galano Grotesque"/>
              </a:rPr>
              <a:t> To recommend books that you have read, giving reasons for your choices </a:t>
            </a:r>
            <a:endParaRPr lang="en-GB" sz="2400" dirty="0">
              <a:cs typeface="Calibri" panose="020F0502020204030204"/>
            </a:endParaRPr>
          </a:p>
          <a:p>
            <a:endParaRPr lang="en-GB" sz="2400" dirty="0">
              <a:latin typeface="Galano Grotesque"/>
            </a:endParaRPr>
          </a:p>
          <a:p>
            <a:pPr marL="285750" indent="-285750">
              <a:buFont typeface="Arial"/>
              <a:buChar char="•"/>
            </a:pPr>
            <a:r>
              <a:rPr lang="en-GB" sz="2400" dirty="0">
                <a:latin typeface="Galano Grotesque"/>
              </a:rPr>
              <a:t> To identify and discuss themes in books</a:t>
            </a:r>
            <a:endParaRPr lang="en-GB" sz="2400" dirty="0">
              <a:cs typeface="Calibri" panose="020F0502020204030204"/>
            </a:endParaRPr>
          </a:p>
          <a:p>
            <a:endParaRPr lang="en-GB" sz="2400" dirty="0">
              <a:latin typeface="Galano Grotesque"/>
            </a:endParaRPr>
          </a:p>
          <a:p>
            <a:pPr marL="285750" indent="-285750">
              <a:buFont typeface="Arial"/>
              <a:buChar char="•"/>
            </a:pPr>
            <a:r>
              <a:rPr lang="en-GB" sz="2400" dirty="0">
                <a:latin typeface="Galano Grotesque"/>
              </a:rPr>
              <a:t> To write persuasively</a:t>
            </a:r>
            <a:endParaRPr lang="en-GB" sz="2000" dirty="0">
              <a:cs typeface="Calibri" panose="020F0502020204030204"/>
            </a:endParaRPr>
          </a:p>
          <a:p>
            <a:endParaRPr lang="en-GB" dirty="0">
              <a:latin typeface="Galano Grotesque" panose="00000500000000000000" pitchFamily="50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9CCFFA3-547B-D78C-F4D7-51FA5A4AA78D}"/>
              </a:ext>
            </a:extLst>
          </p:cNvPr>
          <p:cNvSpPr txBox="1"/>
          <p:nvPr/>
        </p:nvSpPr>
        <p:spPr>
          <a:xfrm>
            <a:off x="7717971" y="2741889"/>
            <a:ext cx="2464175" cy="2954655"/>
          </a:xfrm>
          <a:prstGeom prst="rect">
            <a:avLst/>
          </a:prstGeom>
          <a:solidFill>
            <a:schemeClr val="bg1"/>
          </a:solidFill>
          <a:ln w="28575">
            <a:solidFill>
              <a:srgbClr val="18837F"/>
            </a:solidFill>
          </a:ln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GB" sz="2400" b="1" dirty="0">
                <a:latin typeface="Galano Grotesque"/>
              </a:rPr>
              <a:t>Key words:</a:t>
            </a:r>
            <a:endParaRPr lang="en-GB" sz="2400" b="1" dirty="0">
              <a:latin typeface="Galano Grotesque"/>
              <a:cs typeface="Calibri" panose="020F0502020204030204"/>
            </a:endParaRPr>
          </a:p>
          <a:p>
            <a:endParaRPr lang="en-GB" sz="2400" dirty="0">
              <a:latin typeface="Galano Grotesque"/>
              <a:cs typeface="Calibri" panose="020F0502020204030204"/>
            </a:endParaRPr>
          </a:p>
          <a:p>
            <a:r>
              <a:rPr lang="en-GB" sz="2400" dirty="0">
                <a:solidFill>
                  <a:srgbClr val="18837F"/>
                </a:solidFill>
                <a:latin typeface="Galano Grotesque"/>
                <a:cs typeface="Calibri" panose="020F0502020204030204"/>
              </a:rPr>
              <a:t>identity</a:t>
            </a:r>
          </a:p>
          <a:p>
            <a:endParaRPr lang="en-GB" sz="2400" dirty="0">
              <a:latin typeface="Galano Grotesque"/>
              <a:cs typeface="Calibri" panose="020F0502020204030204"/>
            </a:endParaRPr>
          </a:p>
          <a:p>
            <a:r>
              <a:rPr lang="en-GB" sz="2400" dirty="0">
                <a:solidFill>
                  <a:srgbClr val="DA384B"/>
                </a:solidFill>
                <a:latin typeface="Galano Grotesque"/>
                <a:cs typeface="Calibri" panose="020F0502020204030204"/>
              </a:rPr>
              <a:t>representation</a:t>
            </a:r>
          </a:p>
          <a:p>
            <a:endParaRPr lang="en-GB" sz="2400" dirty="0">
              <a:latin typeface="Galano Grotesque"/>
              <a:cs typeface="Calibri" panose="020F0502020204030204"/>
            </a:endParaRPr>
          </a:p>
          <a:p>
            <a:r>
              <a:rPr lang="en-GB" sz="2400" dirty="0">
                <a:solidFill>
                  <a:srgbClr val="1C03FC"/>
                </a:solidFill>
                <a:latin typeface="Galano Grotesque"/>
                <a:cs typeface="Calibri" panose="020F0502020204030204"/>
              </a:rPr>
              <a:t>media</a:t>
            </a:r>
          </a:p>
          <a:p>
            <a:endParaRPr lang="en-GB" dirty="0">
              <a:latin typeface="Galano Grotesque"/>
              <a:cs typeface="Calibri" panose="020F0502020204030204"/>
            </a:endParaRPr>
          </a:p>
        </p:txBody>
      </p:sp>
      <p:pic>
        <p:nvPicPr>
          <p:cNvPr id="2" name="Picture 1" descr="A person wearing a hat and glasses&#10;&#10;Description automatically generated">
            <a:hlinkClick r:id="rId2"/>
            <a:extLst>
              <a:ext uri="{FF2B5EF4-FFF2-40B4-BE49-F238E27FC236}">
                <a16:creationId xmlns:a16="http://schemas.microsoft.com/office/drawing/2014/main" id="{787794B7-2B52-DD98-4816-9989E8ED1B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82147" y="380197"/>
            <a:ext cx="1092680" cy="163121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06BA0EE-14C7-322B-4570-38AABDE7CAF7}"/>
              </a:ext>
            </a:extLst>
          </p:cNvPr>
          <p:cNvSpPr txBox="1"/>
          <p:nvPr/>
        </p:nvSpPr>
        <p:spPr>
          <a:xfrm>
            <a:off x="7413172" y="380196"/>
            <a:ext cx="2768976" cy="1631216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2000" dirty="0">
                <a:latin typeface="Galano Grotesque"/>
              </a:rPr>
              <a:t>Click his picture to watch Benjamin Dean’s video and find out about his favourite books!</a:t>
            </a:r>
          </a:p>
        </p:txBody>
      </p:sp>
    </p:spTree>
    <p:extLst>
      <p:ext uri="{BB962C8B-B14F-4D97-AF65-F5344CB8AC3E}">
        <p14:creationId xmlns:p14="http://schemas.microsoft.com/office/powerpoint/2010/main" val="17119160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7CE">
            <a:alpha val="3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689D97B-2C9F-EAAD-497E-A4207F72D4B6}"/>
              </a:ext>
            </a:extLst>
          </p:cNvPr>
          <p:cNvSpPr txBox="1"/>
          <p:nvPr/>
        </p:nvSpPr>
        <p:spPr>
          <a:xfrm>
            <a:off x="409297" y="438028"/>
            <a:ext cx="724993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en-GB" sz="2000" dirty="0">
              <a:latin typeface="Galano Grotesque" panose="00000500000000000000" pitchFamily="50" charset="0"/>
            </a:endParaRPr>
          </a:p>
          <a:p>
            <a:endParaRPr lang="en-GB" dirty="0">
              <a:latin typeface="Galano Grotesque" panose="00000500000000000000" pitchFamily="50" charset="0"/>
            </a:endParaRPr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11087D88-DFBD-4113-6745-E4630CDCC7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813" y="234440"/>
            <a:ext cx="11553662" cy="1325563"/>
          </a:xfrm>
        </p:spPr>
        <p:txBody>
          <a:bodyPr/>
          <a:lstStyle/>
          <a:p>
            <a:pPr algn="ctr"/>
            <a:r>
              <a:rPr lang="en-GB" dirty="0"/>
              <a:t>Identity and representation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C1ACDD3-25D1-8C2A-AB8B-5AA3C1960DD4}"/>
              </a:ext>
            </a:extLst>
          </p:cNvPr>
          <p:cNvSpPr txBox="1"/>
          <p:nvPr/>
        </p:nvSpPr>
        <p:spPr>
          <a:xfrm>
            <a:off x="151244" y="897221"/>
            <a:ext cx="7831071" cy="637097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000" dirty="0">
                <a:latin typeface="Galano Grotesque" panose="00000500000000000000" pitchFamily="50" charset="0"/>
              </a:rPr>
              <a:t>Every person is unique and has their own individual </a:t>
            </a:r>
            <a:r>
              <a:rPr lang="en-GB" sz="2000" b="1" dirty="0">
                <a:solidFill>
                  <a:srgbClr val="18837F"/>
                </a:solidFill>
                <a:latin typeface="Galano Grotesque" panose="00000500000000000000" pitchFamily="50" charset="0"/>
              </a:rPr>
              <a:t>identity</a:t>
            </a:r>
            <a:r>
              <a:rPr lang="en-GB" sz="2000" dirty="0">
                <a:latin typeface="Galano Grotesque" panose="00000500000000000000" pitchFamily="50" charset="0"/>
              </a:rPr>
              <a:t>. </a:t>
            </a:r>
          </a:p>
          <a:p>
            <a:pPr>
              <a:lnSpc>
                <a:spcPct val="150000"/>
              </a:lnSpc>
            </a:pPr>
            <a:endParaRPr lang="en-GB" sz="2000" dirty="0">
              <a:latin typeface="Galano Grotesque" panose="00000500000000000000" pitchFamily="50" charset="0"/>
            </a:endParaRPr>
          </a:p>
          <a:p>
            <a:pPr>
              <a:lnSpc>
                <a:spcPct val="150000"/>
              </a:lnSpc>
            </a:pPr>
            <a:r>
              <a:rPr lang="en-GB" sz="2000" dirty="0">
                <a:latin typeface="Galano Grotesque"/>
              </a:rPr>
              <a:t>Your </a:t>
            </a:r>
            <a:r>
              <a:rPr lang="en-GB" sz="2000" b="1" dirty="0">
                <a:solidFill>
                  <a:srgbClr val="18837F"/>
                </a:solidFill>
                <a:latin typeface="Galano Grotesque"/>
              </a:rPr>
              <a:t>identity</a:t>
            </a:r>
            <a:r>
              <a:rPr lang="en-GB" sz="2000" dirty="0">
                <a:latin typeface="Galano Grotesque"/>
              </a:rPr>
              <a:t> is your own sense of who you are as a person and how you fit into the world. </a:t>
            </a:r>
          </a:p>
          <a:p>
            <a:pPr>
              <a:lnSpc>
                <a:spcPct val="150000"/>
              </a:lnSpc>
            </a:pPr>
            <a:endParaRPr lang="en-GB" sz="2000" dirty="0">
              <a:latin typeface="Galano Grotesque" panose="00000500000000000000" pitchFamily="50" charset="0"/>
            </a:endParaRPr>
          </a:p>
          <a:p>
            <a:pPr>
              <a:lnSpc>
                <a:spcPct val="150000"/>
              </a:lnSpc>
            </a:pPr>
            <a:r>
              <a:rPr lang="en-GB" sz="2000" dirty="0">
                <a:latin typeface="Galano Grotesque"/>
              </a:rPr>
              <a:t>Only you can know your true </a:t>
            </a:r>
            <a:r>
              <a:rPr lang="en-GB" sz="2000" b="1" dirty="0">
                <a:solidFill>
                  <a:srgbClr val="18837F"/>
                </a:solidFill>
                <a:latin typeface="Galano Grotesque"/>
              </a:rPr>
              <a:t>identity</a:t>
            </a:r>
            <a:r>
              <a:rPr lang="en-GB" sz="2000" dirty="0">
                <a:latin typeface="Galano Grotesque"/>
              </a:rPr>
              <a:t>, nobody can label you as someone you are not.</a:t>
            </a:r>
          </a:p>
          <a:p>
            <a:pPr>
              <a:lnSpc>
                <a:spcPct val="150000"/>
              </a:lnSpc>
            </a:pPr>
            <a:endParaRPr lang="en-GB" sz="2000" dirty="0">
              <a:latin typeface="Galano Grotesque" panose="00000500000000000000" pitchFamily="50" charset="0"/>
            </a:endParaRPr>
          </a:p>
          <a:p>
            <a:pPr>
              <a:lnSpc>
                <a:spcPct val="150000"/>
              </a:lnSpc>
            </a:pPr>
            <a:r>
              <a:rPr lang="en-GB" sz="2000" dirty="0">
                <a:latin typeface="Galano Grotesque"/>
              </a:rPr>
              <a:t>Your </a:t>
            </a:r>
            <a:r>
              <a:rPr lang="en-GB" sz="2000" b="1" dirty="0">
                <a:solidFill>
                  <a:srgbClr val="18837F"/>
                </a:solidFill>
                <a:latin typeface="Galano Grotesque"/>
              </a:rPr>
              <a:t>identity</a:t>
            </a:r>
            <a:r>
              <a:rPr lang="en-GB" sz="2000" dirty="0">
                <a:latin typeface="Galano Grotesque"/>
              </a:rPr>
              <a:t> includes all the things that make you unique: your experiences, your cultural background, your friends - even your sense of humour!</a:t>
            </a:r>
            <a:endParaRPr lang="en-GB" dirty="0"/>
          </a:p>
          <a:p>
            <a:pPr>
              <a:lnSpc>
                <a:spcPct val="150000"/>
              </a:lnSpc>
            </a:pPr>
            <a:endParaRPr lang="en-GB" sz="2000" dirty="0">
              <a:latin typeface="Galano Grotesque" panose="00000500000000000000" pitchFamily="50" charset="0"/>
            </a:endParaRPr>
          </a:p>
          <a:p>
            <a:pPr>
              <a:lnSpc>
                <a:spcPct val="150000"/>
              </a:lnSpc>
            </a:pPr>
            <a:endParaRPr lang="en-GB" sz="2000" dirty="0">
              <a:latin typeface="Galano Grotesque" panose="00000500000000000000" pitchFamily="50" charset="0"/>
            </a:endParaRPr>
          </a:p>
          <a:p>
            <a:endParaRPr lang="en-GB" dirty="0">
              <a:latin typeface="Galano Grotesque" panose="00000500000000000000" pitchFamily="50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1A3F303-1DF2-9E2E-62E8-6AC4E60629D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3104" r="13753"/>
          <a:stretch/>
        </p:blipFill>
        <p:spPr>
          <a:xfrm>
            <a:off x="7982315" y="995193"/>
            <a:ext cx="3980644" cy="4407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7243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7CE">
            <a:alpha val="3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0B6138A-1E06-D650-1EFA-25996E4FD5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>
                <a:latin typeface="Galano Grotesque"/>
                <a:cs typeface="Arial"/>
              </a:rPr>
              <a:t>What is representation?</a:t>
            </a:r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A97870D-A390-2904-E5F3-D794F38427F5}"/>
              </a:ext>
            </a:extLst>
          </p:cNvPr>
          <p:cNvSpPr txBox="1"/>
          <p:nvPr/>
        </p:nvSpPr>
        <p:spPr>
          <a:xfrm>
            <a:off x="247813" y="1163883"/>
            <a:ext cx="7900306" cy="43704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000" b="1" dirty="0">
                <a:solidFill>
                  <a:srgbClr val="DA394B"/>
                </a:solidFill>
                <a:latin typeface="Galano Grotesque" panose="00000500000000000000" pitchFamily="50" charset="0"/>
              </a:rPr>
              <a:t>Representation</a:t>
            </a:r>
            <a:r>
              <a:rPr lang="en-GB" sz="2000" dirty="0">
                <a:latin typeface="Galano Grotesque" panose="00000500000000000000" pitchFamily="50" charset="0"/>
              </a:rPr>
              <a:t> is all about how different people’s </a:t>
            </a:r>
            <a:r>
              <a:rPr lang="en-GB" sz="2000" b="1" dirty="0">
                <a:solidFill>
                  <a:srgbClr val="18837F"/>
                </a:solidFill>
                <a:latin typeface="Galano Grotesque" panose="00000500000000000000" pitchFamily="50" charset="0"/>
              </a:rPr>
              <a:t>identities</a:t>
            </a:r>
            <a:r>
              <a:rPr lang="en-GB" sz="2000" dirty="0">
                <a:latin typeface="Galano Grotesque" panose="00000500000000000000" pitchFamily="50" charset="0"/>
              </a:rPr>
              <a:t> are presented in books, television programmes, films and other forms of </a:t>
            </a:r>
            <a:r>
              <a:rPr lang="en-GB" sz="2000" b="1" dirty="0">
                <a:solidFill>
                  <a:srgbClr val="1C03FC"/>
                </a:solidFill>
                <a:latin typeface="Galano Grotesque" panose="00000500000000000000" pitchFamily="50" charset="0"/>
              </a:rPr>
              <a:t>media</a:t>
            </a:r>
            <a:r>
              <a:rPr lang="en-GB" sz="2000" dirty="0">
                <a:latin typeface="Galano Grotesque" panose="00000500000000000000" pitchFamily="50" charset="0"/>
              </a:rPr>
              <a:t>.</a:t>
            </a:r>
          </a:p>
          <a:p>
            <a:endParaRPr lang="en-GB" sz="2000" b="1" dirty="0">
              <a:solidFill>
                <a:srgbClr val="DA384B"/>
              </a:solidFill>
              <a:latin typeface="Galano Grotesque" panose="00000500000000000000" pitchFamily="50" charset="0"/>
            </a:endParaRPr>
          </a:p>
          <a:p>
            <a:endParaRPr lang="en-GB" sz="2000" b="1" dirty="0">
              <a:solidFill>
                <a:srgbClr val="DA384B"/>
              </a:solidFill>
              <a:latin typeface="Galano Grotesque" panose="00000500000000000000" pitchFamily="50" charset="0"/>
            </a:endParaRPr>
          </a:p>
          <a:p>
            <a:endParaRPr lang="en-GB" sz="2000" dirty="0">
              <a:latin typeface="Galano Grotesque" panose="00000500000000000000" pitchFamily="50" charset="0"/>
            </a:endParaRPr>
          </a:p>
          <a:p>
            <a:endParaRPr lang="en-GB" sz="2000" dirty="0">
              <a:latin typeface="Galano Grotesque" panose="00000500000000000000" pitchFamily="50" charset="0"/>
            </a:endParaRPr>
          </a:p>
          <a:p>
            <a:endParaRPr lang="en-GB" sz="2000" dirty="0">
              <a:latin typeface="Galano Grotesque" panose="00000500000000000000" pitchFamily="50" charset="0"/>
            </a:endParaRPr>
          </a:p>
          <a:p>
            <a:endParaRPr lang="en-GB" sz="2000" dirty="0">
              <a:latin typeface="Galano Grotesque" panose="00000500000000000000" pitchFamily="50" charset="0"/>
            </a:endParaRPr>
          </a:p>
          <a:p>
            <a:endParaRPr lang="en-GB" sz="2000" dirty="0">
              <a:latin typeface="Galano Grotesque" panose="00000500000000000000" pitchFamily="50" charset="0"/>
            </a:endParaRPr>
          </a:p>
          <a:p>
            <a:endParaRPr lang="en-GB" sz="2000" dirty="0">
              <a:latin typeface="Galano Grotesque" panose="00000500000000000000" pitchFamily="50" charset="0"/>
            </a:endParaRPr>
          </a:p>
          <a:p>
            <a:endParaRPr lang="en-GB" sz="2000" dirty="0">
              <a:latin typeface="Galano Grotesque" panose="00000500000000000000" pitchFamily="50" charset="0"/>
            </a:endParaRPr>
          </a:p>
          <a:p>
            <a:r>
              <a:rPr lang="en-GB" sz="2000" dirty="0">
                <a:latin typeface="Galano Grotesque" panose="00000500000000000000" pitchFamily="50" charset="0"/>
              </a:rPr>
              <a:t>          Can you think of any other forms of </a:t>
            </a:r>
            <a:r>
              <a:rPr lang="en-GB" sz="2000" b="1" dirty="0">
                <a:solidFill>
                  <a:srgbClr val="1C03FC"/>
                </a:solidFill>
                <a:latin typeface="Galano Grotesque" panose="00000500000000000000" pitchFamily="50" charset="0"/>
              </a:rPr>
              <a:t>media</a:t>
            </a:r>
            <a:r>
              <a:rPr lang="en-GB" sz="2000" dirty="0">
                <a:latin typeface="Galano Grotesque" panose="00000500000000000000" pitchFamily="50" charset="0"/>
              </a:rPr>
              <a:t>?</a:t>
            </a:r>
          </a:p>
          <a:p>
            <a:endParaRPr lang="en-GB" dirty="0">
              <a:latin typeface="Galano Grotesque" panose="00000500000000000000" pitchFamily="50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308780A-04F4-E475-7B15-71D955167C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0186" y="2569349"/>
            <a:ext cx="5312105" cy="312476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5815E49-AB7D-3123-750F-51D38DACD080}"/>
              </a:ext>
            </a:extLst>
          </p:cNvPr>
          <p:cNvSpPr txBox="1"/>
          <p:nvPr/>
        </p:nvSpPr>
        <p:spPr>
          <a:xfrm>
            <a:off x="1214324" y="3004750"/>
            <a:ext cx="3946152" cy="1200329"/>
          </a:xfrm>
          <a:prstGeom prst="rect">
            <a:avLst/>
          </a:prstGeom>
          <a:solidFill>
            <a:schemeClr val="bg1"/>
          </a:solidFill>
          <a:ln w="28575">
            <a:solidFill>
              <a:srgbClr val="18837F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</a:pPr>
            <a:r>
              <a:rPr lang="en-GB" sz="1800" b="1" dirty="0">
                <a:solidFill>
                  <a:srgbClr val="1C03FC"/>
                </a:solidFill>
                <a:latin typeface="Galano Grotesque" panose="00000500000000000000" pitchFamily="50" charset="0"/>
              </a:rPr>
              <a:t>Media</a:t>
            </a:r>
            <a:r>
              <a:rPr lang="en-GB" sz="1800" b="1" dirty="0">
                <a:solidFill>
                  <a:srgbClr val="DA384B"/>
                </a:solidFill>
                <a:latin typeface="Galano Grotesque" panose="00000500000000000000" pitchFamily="50" charset="0"/>
              </a:rPr>
              <a:t> </a:t>
            </a:r>
            <a:r>
              <a:rPr lang="en-GB" sz="1800" dirty="0">
                <a:latin typeface="Galano Grotesque" panose="00000500000000000000" pitchFamily="50" charset="0"/>
              </a:rPr>
              <a:t>includes all the different ways of communicating ideas on a large scale. </a:t>
            </a:r>
          </a:p>
          <a:p>
            <a:endParaRPr lang="en-GB" dirty="0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CC7D1F11-1C8A-B03E-ABB2-FC66ACD3C8A7}"/>
              </a:ext>
            </a:extLst>
          </p:cNvPr>
          <p:cNvCxnSpPr>
            <a:cxnSpLocks/>
          </p:cNvCxnSpPr>
          <p:nvPr/>
        </p:nvCxnSpPr>
        <p:spPr>
          <a:xfrm flipH="1">
            <a:off x="5234069" y="2199992"/>
            <a:ext cx="1173427" cy="757901"/>
          </a:xfrm>
          <a:prstGeom prst="straightConnector1">
            <a:avLst/>
          </a:prstGeom>
          <a:ln w="25400">
            <a:tailEnd type="triangle" w="lg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64754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7CE">
            <a:alpha val="3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689D97B-2C9F-EAAD-497E-A4207F72D4B6}"/>
              </a:ext>
            </a:extLst>
          </p:cNvPr>
          <p:cNvSpPr txBox="1"/>
          <p:nvPr/>
        </p:nvSpPr>
        <p:spPr>
          <a:xfrm>
            <a:off x="409297" y="438028"/>
            <a:ext cx="724993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en-GB" sz="2000" dirty="0">
              <a:latin typeface="Galano Grotesque" panose="00000500000000000000" pitchFamily="50" charset="0"/>
            </a:endParaRPr>
          </a:p>
          <a:p>
            <a:endParaRPr lang="en-GB" dirty="0">
              <a:latin typeface="Galano Grotesque" panose="00000500000000000000" pitchFamily="50" charset="0"/>
            </a:endParaRPr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11087D88-DFBD-4113-6745-E4630CDCC7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813" y="234440"/>
            <a:ext cx="11553662" cy="1325563"/>
          </a:xfrm>
        </p:spPr>
        <p:txBody>
          <a:bodyPr/>
          <a:lstStyle/>
          <a:p>
            <a:pPr algn="ctr"/>
            <a:r>
              <a:rPr lang="en-GB" dirty="0"/>
              <a:t>Why is representation important?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C1ACDD3-25D1-8C2A-AB8B-5AA3C1960DD4}"/>
              </a:ext>
            </a:extLst>
          </p:cNvPr>
          <p:cNvSpPr txBox="1"/>
          <p:nvPr/>
        </p:nvSpPr>
        <p:spPr>
          <a:xfrm>
            <a:off x="396710" y="1560713"/>
            <a:ext cx="11253418" cy="652486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000" dirty="0">
                <a:latin typeface="Galano Grotesque"/>
              </a:rPr>
              <a:t>Seeing parts of your own </a:t>
            </a:r>
            <a:r>
              <a:rPr lang="en-GB" sz="2000" b="1" dirty="0">
                <a:solidFill>
                  <a:srgbClr val="18837F"/>
                </a:solidFill>
                <a:latin typeface="Galano Grotesque"/>
              </a:rPr>
              <a:t>identity </a:t>
            </a:r>
            <a:r>
              <a:rPr lang="en-GB" sz="2000" b="1" dirty="0">
                <a:solidFill>
                  <a:srgbClr val="DA384B"/>
                </a:solidFill>
                <a:latin typeface="Galano Grotesque"/>
              </a:rPr>
              <a:t>represented </a:t>
            </a:r>
            <a:r>
              <a:rPr lang="en-GB" sz="2000" dirty="0">
                <a:latin typeface="Galano Grotesque"/>
              </a:rPr>
              <a:t>can help you build a sense of community and belonging. </a:t>
            </a:r>
          </a:p>
          <a:p>
            <a:pPr>
              <a:lnSpc>
                <a:spcPct val="150000"/>
              </a:lnSpc>
            </a:pPr>
            <a:endParaRPr lang="en-GB" sz="2000" dirty="0">
              <a:latin typeface="Galano Grotesque" panose="00000500000000000000" pitchFamily="50" charset="0"/>
            </a:endParaRPr>
          </a:p>
          <a:p>
            <a:pPr>
              <a:lnSpc>
                <a:spcPct val="150000"/>
              </a:lnSpc>
            </a:pPr>
            <a:r>
              <a:rPr lang="en-GB" sz="2000" dirty="0">
                <a:latin typeface="Galano Grotesque"/>
              </a:rPr>
              <a:t>Reading about characters who have had similar experiences to you can help make sense of the world and feel you are not alone.</a:t>
            </a:r>
            <a:endParaRPr lang="en-GB" dirty="0"/>
          </a:p>
          <a:p>
            <a:pPr>
              <a:lnSpc>
                <a:spcPct val="150000"/>
              </a:lnSpc>
            </a:pPr>
            <a:endParaRPr lang="en-GB" sz="2000" dirty="0">
              <a:latin typeface="Galano Grotesque" panose="00000500000000000000" pitchFamily="50" charset="0"/>
            </a:endParaRPr>
          </a:p>
          <a:p>
            <a:pPr>
              <a:lnSpc>
                <a:spcPct val="150000"/>
              </a:lnSpc>
            </a:pPr>
            <a:r>
              <a:rPr lang="en-GB" sz="2000" dirty="0">
                <a:latin typeface="Galano Grotesque"/>
                <a:ea typeface="+mn-lt"/>
                <a:cs typeface="+mn-lt"/>
              </a:rPr>
              <a:t>Books can be a great way to share parts of your </a:t>
            </a:r>
            <a:r>
              <a:rPr lang="en-GB" sz="2000" b="1" dirty="0">
                <a:solidFill>
                  <a:srgbClr val="18837F"/>
                </a:solidFill>
                <a:latin typeface="Galano Grotesque"/>
                <a:ea typeface="+mn-lt"/>
                <a:cs typeface="+mn-lt"/>
              </a:rPr>
              <a:t>identity </a:t>
            </a:r>
            <a:r>
              <a:rPr lang="en-GB" sz="2000" dirty="0">
                <a:latin typeface="Galano Grotesque"/>
                <a:ea typeface="+mn-lt"/>
                <a:cs typeface="+mn-lt"/>
              </a:rPr>
              <a:t>with your friends and family.</a:t>
            </a:r>
          </a:p>
          <a:p>
            <a:pPr>
              <a:lnSpc>
                <a:spcPct val="150000"/>
              </a:lnSpc>
            </a:pPr>
            <a:endParaRPr lang="en-GB" sz="2000" dirty="0">
              <a:latin typeface="Galano Grotesque" panose="00000500000000000000" pitchFamily="50" charset="0"/>
              <a:ea typeface="+mn-lt"/>
              <a:cs typeface="+mn-lt"/>
            </a:endParaRPr>
          </a:p>
          <a:p>
            <a:r>
              <a:rPr lang="en-GB" sz="2000" dirty="0">
                <a:latin typeface="Galano Grotesque" panose="00000500000000000000" pitchFamily="50" charset="0"/>
                <a:ea typeface="+mn-lt"/>
                <a:cs typeface="+mn-lt"/>
              </a:rPr>
              <a:t>Books which </a:t>
            </a:r>
            <a:r>
              <a:rPr lang="en-GB" sz="2000" b="1" dirty="0">
                <a:solidFill>
                  <a:srgbClr val="DA384B"/>
                </a:solidFill>
                <a:latin typeface="Galano Grotesque" panose="00000500000000000000" pitchFamily="50" charset="0"/>
                <a:ea typeface="+mn-lt"/>
                <a:cs typeface="+mn-lt"/>
              </a:rPr>
              <a:t>represent </a:t>
            </a:r>
            <a:r>
              <a:rPr lang="en-GB" sz="2000" dirty="0">
                <a:latin typeface="Galano Grotesque" panose="00000500000000000000" pitchFamily="50" charset="0"/>
                <a:ea typeface="+mn-lt"/>
                <a:cs typeface="+mn-lt"/>
              </a:rPr>
              <a:t>a wide range of </a:t>
            </a:r>
            <a:r>
              <a:rPr lang="en-GB" sz="2000" b="1" dirty="0">
                <a:solidFill>
                  <a:srgbClr val="18837F"/>
                </a:solidFill>
                <a:latin typeface="Galano Grotesque" panose="00000500000000000000" pitchFamily="50" charset="0"/>
                <a:ea typeface="+mn-lt"/>
                <a:cs typeface="+mn-lt"/>
              </a:rPr>
              <a:t>identities </a:t>
            </a:r>
            <a:r>
              <a:rPr lang="en-GB" sz="2000" dirty="0">
                <a:latin typeface="Galano Grotesque" panose="00000500000000000000" pitchFamily="50" charset="0"/>
                <a:ea typeface="+mn-lt"/>
                <a:cs typeface="+mn-lt"/>
              </a:rPr>
              <a:t>can help you understand more about other people’s lives.</a:t>
            </a:r>
          </a:p>
          <a:p>
            <a:pPr>
              <a:lnSpc>
                <a:spcPct val="150000"/>
              </a:lnSpc>
            </a:pPr>
            <a:endParaRPr lang="en-GB" sz="2000" dirty="0">
              <a:latin typeface="Galano Grotesque" panose="00000500000000000000" pitchFamily="50" charset="0"/>
            </a:endParaRPr>
          </a:p>
          <a:p>
            <a:pPr>
              <a:lnSpc>
                <a:spcPct val="150000"/>
              </a:lnSpc>
            </a:pPr>
            <a:endParaRPr lang="en-GB" sz="2000" dirty="0">
              <a:latin typeface="Galano Grotesque" panose="00000500000000000000" pitchFamily="50" charset="0"/>
            </a:endParaRPr>
          </a:p>
          <a:p>
            <a:pPr>
              <a:lnSpc>
                <a:spcPct val="150000"/>
              </a:lnSpc>
            </a:pPr>
            <a:endParaRPr lang="en-GB" sz="2000" dirty="0">
              <a:latin typeface="Galano Grotesque" panose="00000500000000000000" pitchFamily="50" charset="0"/>
            </a:endParaRPr>
          </a:p>
          <a:p>
            <a:pPr>
              <a:lnSpc>
                <a:spcPct val="150000"/>
              </a:lnSpc>
            </a:pPr>
            <a:endParaRPr lang="en-GB" sz="2000" dirty="0">
              <a:latin typeface="Galano Grotesque" panose="00000500000000000000" pitchFamily="50" charset="0"/>
            </a:endParaRPr>
          </a:p>
          <a:p>
            <a:endParaRPr lang="en-GB" dirty="0">
              <a:latin typeface="Galano Grotesque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88143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7CE">
            <a:alpha val="3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DA97870D-A390-2904-E5F3-D794F38427F5}"/>
              </a:ext>
            </a:extLst>
          </p:cNvPr>
          <p:cNvSpPr txBox="1"/>
          <p:nvPr/>
        </p:nvSpPr>
        <p:spPr>
          <a:xfrm>
            <a:off x="362139" y="302290"/>
            <a:ext cx="7260880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000" dirty="0">
                <a:latin typeface="Galano Grotesque" panose="00000500000000000000" pitchFamily="50" charset="0"/>
              </a:rPr>
              <a:t>The way that people are </a:t>
            </a:r>
            <a:r>
              <a:rPr lang="en-GB" sz="2000" b="1" dirty="0">
                <a:solidFill>
                  <a:schemeClr val="accent5"/>
                </a:solidFill>
                <a:latin typeface="Galano Grotesque" panose="00000500000000000000" pitchFamily="50" charset="0"/>
              </a:rPr>
              <a:t>represented</a:t>
            </a:r>
            <a:r>
              <a:rPr lang="en-GB" sz="2000" dirty="0">
                <a:latin typeface="Galano Grotesque" panose="00000500000000000000" pitchFamily="50" charset="0"/>
              </a:rPr>
              <a:t> in the </a:t>
            </a:r>
            <a:r>
              <a:rPr lang="en-GB" sz="2000" b="1" dirty="0">
                <a:solidFill>
                  <a:srgbClr val="DA394B"/>
                </a:solidFill>
                <a:latin typeface="Galano Grotesque" panose="00000500000000000000" pitchFamily="50" charset="0"/>
              </a:rPr>
              <a:t>media</a:t>
            </a:r>
            <a:r>
              <a:rPr lang="en-GB" sz="2000" dirty="0">
                <a:latin typeface="Galano Grotesque" panose="00000500000000000000" pitchFamily="50" charset="0"/>
              </a:rPr>
              <a:t> can influence the way people think about themselves and others in the real world.</a:t>
            </a:r>
          </a:p>
          <a:p>
            <a:pPr>
              <a:lnSpc>
                <a:spcPct val="150000"/>
              </a:lnSpc>
            </a:pPr>
            <a:endParaRPr lang="en-GB" sz="2000" dirty="0">
              <a:latin typeface="Galano Grotesque" panose="00000500000000000000" pitchFamily="50" charset="0"/>
            </a:endParaRPr>
          </a:p>
          <a:p>
            <a:pPr>
              <a:lnSpc>
                <a:spcPct val="150000"/>
              </a:lnSpc>
            </a:pPr>
            <a:r>
              <a:rPr lang="en-GB" sz="2000" dirty="0">
                <a:latin typeface="Galano Grotesque" panose="00000500000000000000" pitchFamily="50" charset="0"/>
              </a:rPr>
              <a:t>Look at these illustrations of princesses from books.</a:t>
            </a:r>
          </a:p>
          <a:p>
            <a:pPr>
              <a:lnSpc>
                <a:spcPct val="150000"/>
              </a:lnSpc>
            </a:pPr>
            <a:endParaRPr lang="en-GB" sz="2000" dirty="0">
              <a:latin typeface="Galano Grotesque" panose="00000500000000000000" pitchFamily="50" charset="0"/>
            </a:endParaRPr>
          </a:p>
          <a:p>
            <a:endParaRPr lang="en-GB" dirty="0">
              <a:latin typeface="Galano Grotesque" panose="00000500000000000000" pitchFamily="50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99CAB05-A249-3ED0-B3C3-01BE3730B20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0616" t="9760" r="7351" b="10726"/>
          <a:stretch/>
        </p:blipFill>
        <p:spPr>
          <a:xfrm>
            <a:off x="362138" y="2683046"/>
            <a:ext cx="4427146" cy="286220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AB05C28-0655-B007-F69C-B28E61A5BF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1683" y="484811"/>
            <a:ext cx="3568179" cy="506043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250D90A-A837-5D17-16C8-E254EB4B74EE}"/>
              </a:ext>
            </a:extLst>
          </p:cNvPr>
          <p:cNvSpPr txBox="1"/>
          <p:nvPr/>
        </p:nvSpPr>
        <p:spPr>
          <a:xfrm>
            <a:off x="4851389" y="3610495"/>
            <a:ext cx="3348188" cy="1304203"/>
          </a:xfrm>
          <a:prstGeom prst="rect">
            <a:avLst/>
          </a:prstGeom>
          <a:solidFill>
            <a:schemeClr val="bg1"/>
          </a:solidFill>
          <a:ln w="28575">
            <a:solidFill>
              <a:srgbClr val="18837F"/>
            </a:solidFill>
          </a:ln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en-GB" dirty="0">
                <a:latin typeface="Galano Grotesque"/>
              </a:rPr>
              <a:t>How could each one affect your opinion of women and girls?</a:t>
            </a:r>
          </a:p>
        </p:txBody>
      </p:sp>
    </p:spTree>
    <p:extLst>
      <p:ext uri="{BB962C8B-B14F-4D97-AF65-F5344CB8AC3E}">
        <p14:creationId xmlns:p14="http://schemas.microsoft.com/office/powerpoint/2010/main" val="39951332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7CE">
            <a:alpha val="3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DA97870D-A390-2904-E5F3-D794F38427F5}"/>
              </a:ext>
            </a:extLst>
          </p:cNvPr>
          <p:cNvSpPr txBox="1"/>
          <p:nvPr/>
        </p:nvSpPr>
        <p:spPr>
          <a:xfrm>
            <a:off x="362138" y="337325"/>
            <a:ext cx="12176875" cy="184665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400" dirty="0">
                <a:latin typeface="Galano Grotesque"/>
              </a:rPr>
              <a:t>Different parts of your </a:t>
            </a:r>
            <a:r>
              <a:rPr lang="en-GB" sz="2400" b="1" dirty="0">
                <a:solidFill>
                  <a:srgbClr val="18837F"/>
                </a:solidFill>
                <a:latin typeface="Galano Grotesque"/>
              </a:rPr>
              <a:t>identity </a:t>
            </a:r>
            <a:r>
              <a:rPr lang="en-GB" sz="2400" dirty="0">
                <a:latin typeface="Galano Grotesque"/>
              </a:rPr>
              <a:t>can be represented in the books you read.</a:t>
            </a:r>
            <a:endParaRPr lang="en-GB" sz="2400">
              <a:latin typeface="Galano Grotesque" panose="00000500000000000000" pitchFamily="50" charset="0"/>
            </a:endParaRPr>
          </a:p>
          <a:p>
            <a:pPr>
              <a:lnSpc>
                <a:spcPct val="150000"/>
              </a:lnSpc>
            </a:pPr>
            <a:endParaRPr lang="en-GB" sz="2000" dirty="0">
              <a:latin typeface="Galano Grotesque" panose="00000500000000000000" pitchFamily="50" charset="0"/>
            </a:endParaRPr>
          </a:p>
          <a:p>
            <a:pPr>
              <a:lnSpc>
                <a:spcPct val="150000"/>
              </a:lnSpc>
            </a:pPr>
            <a:endParaRPr lang="en-GB" sz="2000" dirty="0">
              <a:latin typeface="Galano Grotesque" panose="00000500000000000000" pitchFamily="50" charset="0"/>
            </a:endParaRPr>
          </a:p>
          <a:p>
            <a:endParaRPr lang="en-GB" dirty="0">
              <a:latin typeface="Galano Grotesque" panose="00000500000000000000" pitchFamily="50" charset="0"/>
            </a:endParaRPr>
          </a:p>
        </p:txBody>
      </p:sp>
      <p:pic>
        <p:nvPicPr>
          <p:cNvPr id="2" name="Picture 1" descr="A book cover of a book&#10;&#10;Description automatically generated">
            <a:extLst>
              <a:ext uri="{FF2B5EF4-FFF2-40B4-BE49-F238E27FC236}">
                <a16:creationId xmlns:a16="http://schemas.microsoft.com/office/drawing/2014/main" id="{1FF81C5F-FCA0-0B8B-AE6C-E7D59A0211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2232" y="1972826"/>
            <a:ext cx="2444750" cy="3756462"/>
          </a:xfrm>
          <a:prstGeom prst="rect">
            <a:avLst/>
          </a:prstGeom>
        </p:spPr>
      </p:pic>
      <p:pic>
        <p:nvPicPr>
          <p:cNvPr id="3" name="Picture 2" descr="A cover of a book&#10;&#10;Description automatically generated">
            <a:extLst>
              <a:ext uri="{FF2B5EF4-FFF2-40B4-BE49-F238E27FC236}">
                <a16:creationId xmlns:a16="http://schemas.microsoft.com/office/drawing/2014/main" id="{0E3B3516-9D7E-DD67-D498-51D75C2B98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43327" y="1975945"/>
            <a:ext cx="2443623" cy="376445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726B78D-3CFD-344C-6875-6C03B6731CAA}"/>
              </a:ext>
            </a:extLst>
          </p:cNvPr>
          <p:cNvSpPr txBox="1"/>
          <p:nvPr/>
        </p:nvSpPr>
        <p:spPr>
          <a:xfrm>
            <a:off x="362136" y="915393"/>
            <a:ext cx="6253956" cy="184665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400" dirty="0">
                <a:latin typeface="Galano Grotesque"/>
              </a:rPr>
              <a:t>They might </a:t>
            </a:r>
            <a:r>
              <a:rPr lang="en-GB" sz="2400" b="1" dirty="0">
                <a:solidFill>
                  <a:srgbClr val="DA394B"/>
                </a:solidFill>
                <a:latin typeface="Galano Grotesque"/>
              </a:rPr>
              <a:t>represent </a:t>
            </a:r>
            <a:r>
              <a:rPr lang="en-GB" sz="2400" dirty="0">
                <a:latin typeface="Galano Grotesque"/>
              </a:rPr>
              <a:t>where you live...</a:t>
            </a:r>
            <a:endParaRPr lang="en-US" sz="2400" dirty="0">
              <a:ea typeface="Calibri" panose="020F0502020204030204"/>
              <a:cs typeface="Calibri" panose="020F0502020204030204"/>
            </a:endParaRPr>
          </a:p>
          <a:p>
            <a:pPr>
              <a:lnSpc>
                <a:spcPct val="150000"/>
              </a:lnSpc>
            </a:pPr>
            <a:endParaRPr lang="en-GB" sz="2000" dirty="0">
              <a:latin typeface="Galano Grotesque" panose="00000500000000000000" pitchFamily="50" charset="0"/>
            </a:endParaRPr>
          </a:p>
          <a:p>
            <a:pPr>
              <a:lnSpc>
                <a:spcPct val="150000"/>
              </a:lnSpc>
            </a:pPr>
            <a:endParaRPr lang="en-GB" sz="2000" dirty="0">
              <a:latin typeface="Galano Grotesque" panose="00000500000000000000" pitchFamily="50" charset="0"/>
            </a:endParaRPr>
          </a:p>
          <a:p>
            <a:endParaRPr lang="en-GB" dirty="0">
              <a:latin typeface="Galano Grotesque" panose="00000500000000000000" pitchFamily="50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CB7529-C0D3-9477-3BDC-512CBF6ACE58}"/>
              </a:ext>
            </a:extLst>
          </p:cNvPr>
          <p:cNvSpPr txBox="1"/>
          <p:nvPr/>
        </p:nvSpPr>
        <p:spPr>
          <a:xfrm>
            <a:off x="3051034" y="2553255"/>
            <a:ext cx="2524876" cy="175432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000" dirty="0">
                <a:latin typeface="Galano Grotesque"/>
              </a:rPr>
              <a:t>In a city</a:t>
            </a:r>
            <a:endParaRPr lang="en-GB" sz="2000" dirty="0">
              <a:latin typeface="Galano Grotesque" panose="00000500000000000000" pitchFamily="50" charset="0"/>
            </a:endParaRPr>
          </a:p>
          <a:p>
            <a:pPr>
              <a:lnSpc>
                <a:spcPct val="150000"/>
              </a:lnSpc>
            </a:pPr>
            <a:endParaRPr lang="en-GB" sz="2000" dirty="0">
              <a:latin typeface="Galano Grotesque" panose="00000500000000000000" pitchFamily="50" charset="0"/>
            </a:endParaRPr>
          </a:p>
          <a:p>
            <a:pPr>
              <a:lnSpc>
                <a:spcPct val="150000"/>
              </a:lnSpc>
            </a:pPr>
            <a:endParaRPr lang="en-GB" sz="2000" dirty="0">
              <a:latin typeface="Galano Grotesque" panose="00000500000000000000" pitchFamily="50" charset="0"/>
            </a:endParaRPr>
          </a:p>
          <a:p>
            <a:endParaRPr lang="en-GB" dirty="0">
              <a:latin typeface="Galano Grotesque" panose="00000500000000000000" pitchFamily="50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D95843E-5EC1-CF67-F391-BB5DB3F27FAD}"/>
              </a:ext>
            </a:extLst>
          </p:cNvPr>
          <p:cNvSpPr txBox="1"/>
          <p:nvPr/>
        </p:nvSpPr>
        <p:spPr>
          <a:xfrm>
            <a:off x="5774964" y="3849530"/>
            <a:ext cx="2524876" cy="175432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000" dirty="0">
                <a:latin typeface="Galano Grotesque"/>
              </a:rPr>
              <a:t>Or in the countryside</a:t>
            </a:r>
            <a:endParaRPr lang="en-US" dirty="0"/>
          </a:p>
          <a:p>
            <a:pPr>
              <a:lnSpc>
                <a:spcPct val="150000"/>
              </a:lnSpc>
            </a:pPr>
            <a:endParaRPr lang="en-GB" sz="2000" dirty="0">
              <a:latin typeface="Galano Grotesque" panose="00000500000000000000" pitchFamily="50" charset="0"/>
            </a:endParaRPr>
          </a:p>
          <a:p>
            <a:pPr>
              <a:lnSpc>
                <a:spcPct val="150000"/>
              </a:lnSpc>
            </a:pPr>
            <a:endParaRPr lang="en-GB" sz="2000" dirty="0">
              <a:latin typeface="Galano Grotesque" panose="00000500000000000000" pitchFamily="50" charset="0"/>
            </a:endParaRPr>
          </a:p>
          <a:p>
            <a:endParaRPr lang="en-GB" dirty="0">
              <a:latin typeface="Galano Grotesque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4029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7CE">
            <a:alpha val="3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726B78D-3CFD-344C-6875-6C03B6731CAA}"/>
              </a:ext>
            </a:extLst>
          </p:cNvPr>
          <p:cNvSpPr txBox="1"/>
          <p:nvPr/>
        </p:nvSpPr>
        <p:spPr>
          <a:xfrm>
            <a:off x="3033" y="477462"/>
            <a:ext cx="12185632" cy="184665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400" dirty="0">
                <a:latin typeface="Galano Grotesque"/>
              </a:rPr>
              <a:t>A book might </a:t>
            </a:r>
            <a:r>
              <a:rPr lang="en-GB" sz="2400" b="1" dirty="0">
                <a:solidFill>
                  <a:srgbClr val="DA394B"/>
                </a:solidFill>
                <a:latin typeface="Galano Grotesque"/>
              </a:rPr>
              <a:t>represent </a:t>
            </a:r>
            <a:r>
              <a:rPr lang="en-GB" sz="2400" dirty="0">
                <a:latin typeface="Galano Grotesque"/>
              </a:rPr>
              <a:t>an aspect of</a:t>
            </a:r>
            <a:r>
              <a:rPr lang="en-GB" sz="2400" b="1" dirty="0">
                <a:solidFill>
                  <a:srgbClr val="DA394B"/>
                </a:solidFill>
                <a:latin typeface="Galano Grotesque"/>
              </a:rPr>
              <a:t> </a:t>
            </a:r>
            <a:r>
              <a:rPr lang="en-GB" sz="2400" dirty="0">
                <a:latin typeface="Galano Grotesque"/>
              </a:rPr>
              <a:t>your cultural background, religion or ethnicity.</a:t>
            </a:r>
            <a:endParaRPr lang="en-US" sz="2400">
              <a:cs typeface="Calibri"/>
            </a:endParaRPr>
          </a:p>
          <a:p>
            <a:pPr>
              <a:lnSpc>
                <a:spcPct val="150000"/>
              </a:lnSpc>
            </a:pPr>
            <a:endParaRPr lang="en-GB" sz="2000" dirty="0">
              <a:latin typeface="Galano Grotesque" panose="00000500000000000000" pitchFamily="50" charset="0"/>
            </a:endParaRPr>
          </a:p>
          <a:p>
            <a:pPr>
              <a:lnSpc>
                <a:spcPct val="150000"/>
              </a:lnSpc>
            </a:pPr>
            <a:endParaRPr lang="en-GB" sz="2000" dirty="0">
              <a:latin typeface="Galano Grotesque" panose="00000500000000000000" pitchFamily="50" charset="0"/>
            </a:endParaRPr>
          </a:p>
          <a:p>
            <a:endParaRPr lang="en-GB" dirty="0">
              <a:latin typeface="Galano Grotesque" panose="00000500000000000000" pitchFamily="50" charset="0"/>
            </a:endParaRPr>
          </a:p>
        </p:txBody>
      </p:sp>
      <p:pic>
        <p:nvPicPr>
          <p:cNvPr id="8" name="Picture 7" descr="A cartoon of a child standing next to a dragon&#10;&#10;Description automatically generated">
            <a:extLst>
              <a:ext uri="{FF2B5EF4-FFF2-40B4-BE49-F238E27FC236}">
                <a16:creationId xmlns:a16="http://schemas.microsoft.com/office/drawing/2014/main" id="{1DD35EF5-F424-CAA8-40D4-B16C40D106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2993" y="1717456"/>
            <a:ext cx="2056087" cy="3169088"/>
          </a:xfrm>
          <a:prstGeom prst="rect">
            <a:avLst/>
          </a:prstGeom>
        </p:spPr>
      </p:pic>
      <p:pic>
        <p:nvPicPr>
          <p:cNvPr id="5" name="Picture 4" descr="A person walking on a road&#10;&#10;Description automatically generated">
            <a:extLst>
              <a:ext uri="{FF2B5EF4-FFF2-40B4-BE49-F238E27FC236}">
                <a16:creationId xmlns:a16="http://schemas.microsoft.com/office/drawing/2014/main" id="{966F5311-3DDF-05FD-A944-1C9AD6A953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45820" y="1715156"/>
            <a:ext cx="2056086" cy="3173686"/>
          </a:xfrm>
          <a:prstGeom prst="rect">
            <a:avLst/>
          </a:prstGeom>
        </p:spPr>
      </p:pic>
      <p:pic>
        <p:nvPicPr>
          <p:cNvPr id="10" name="Picture 9" descr="A poster for a school&#10;&#10;Description automatically generated">
            <a:extLst>
              <a:ext uri="{FF2B5EF4-FFF2-40B4-BE49-F238E27FC236}">
                <a16:creationId xmlns:a16="http://schemas.microsoft.com/office/drawing/2014/main" id="{60217DD5-B62A-1ABC-6AF8-63E64F5AE1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0164" y="1715157"/>
            <a:ext cx="2056087" cy="3173687"/>
          </a:xfrm>
          <a:prstGeom prst="rect">
            <a:avLst/>
          </a:prstGeom>
        </p:spPr>
      </p:pic>
      <p:pic>
        <p:nvPicPr>
          <p:cNvPr id="11" name="Picture 10" descr="A book cover with cartoon characters&#10;&#10;Description automatically generated">
            <a:extLst>
              <a:ext uri="{FF2B5EF4-FFF2-40B4-BE49-F238E27FC236}">
                <a16:creationId xmlns:a16="http://schemas.microsoft.com/office/drawing/2014/main" id="{4D5707F5-BF62-D702-773D-9326598323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7337" y="1717456"/>
            <a:ext cx="2056087" cy="3169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3242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7CE">
            <a:alpha val="3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726B78D-3CFD-344C-6875-6C03B6731CAA}"/>
              </a:ext>
            </a:extLst>
          </p:cNvPr>
          <p:cNvSpPr txBox="1"/>
          <p:nvPr/>
        </p:nvSpPr>
        <p:spPr>
          <a:xfrm>
            <a:off x="3033" y="398634"/>
            <a:ext cx="12185631" cy="240065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400" dirty="0">
                <a:latin typeface="Galano Grotesque"/>
              </a:rPr>
              <a:t>A book might </a:t>
            </a:r>
            <a:r>
              <a:rPr lang="en-GB" sz="2400" b="1" dirty="0">
                <a:solidFill>
                  <a:srgbClr val="C00000"/>
                </a:solidFill>
                <a:latin typeface="Galano Grotesque"/>
              </a:rPr>
              <a:t>represent </a:t>
            </a:r>
            <a:r>
              <a:rPr lang="en-GB" sz="2400" dirty="0">
                <a:latin typeface="Galano Grotesque"/>
              </a:rPr>
              <a:t>important experiences you have had that have added to your </a:t>
            </a:r>
            <a:r>
              <a:rPr lang="en-GB" sz="2400" b="1" dirty="0">
                <a:solidFill>
                  <a:srgbClr val="18837F"/>
                </a:solidFill>
                <a:latin typeface="Galano Grotesque"/>
              </a:rPr>
              <a:t>identity</a:t>
            </a:r>
            <a:r>
              <a:rPr lang="en-GB" sz="2400" dirty="0">
                <a:latin typeface="Galano Grotesque"/>
              </a:rPr>
              <a:t>.</a:t>
            </a:r>
            <a:endParaRPr lang="en-US" sz="2400" dirty="0">
              <a:cs typeface="Calibri"/>
            </a:endParaRPr>
          </a:p>
          <a:p>
            <a:pPr>
              <a:lnSpc>
                <a:spcPct val="150000"/>
              </a:lnSpc>
            </a:pPr>
            <a:endParaRPr lang="en-GB" sz="2000" dirty="0">
              <a:latin typeface="Galano Grotesque" panose="00000500000000000000" pitchFamily="50" charset="0"/>
            </a:endParaRPr>
          </a:p>
          <a:p>
            <a:pPr>
              <a:lnSpc>
                <a:spcPct val="150000"/>
              </a:lnSpc>
            </a:pPr>
            <a:endParaRPr lang="en-GB" sz="2000" dirty="0">
              <a:latin typeface="Galano Grotesque" panose="00000500000000000000" pitchFamily="50" charset="0"/>
            </a:endParaRPr>
          </a:p>
          <a:p>
            <a:endParaRPr lang="en-GB" dirty="0">
              <a:latin typeface="Galano Grotesque" panose="00000500000000000000" pitchFamily="50" charset="0"/>
            </a:endParaRPr>
          </a:p>
        </p:txBody>
      </p:sp>
      <p:pic>
        <p:nvPicPr>
          <p:cNvPr id="5" name="Picture 4" descr="A book cover of a young person holding a ball&#10;&#10;Description automatically generated">
            <a:extLst>
              <a:ext uri="{FF2B5EF4-FFF2-40B4-BE49-F238E27FC236}">
                <a16:creationId xmlns:a16="http://schemas.microsoft.com/office/drawing/2014/main" id="{D7AD8C0A-340E-56B3-8A49-96AD3FF1D5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611" y="1716362"/>
            <a:ext cx="2097141" cy="3042306"/>
          </a:xfrm>
          <a:prstGeom prst="rect">
            <a:avLst/>
          </a:prstGeom>
        </p:spPr>
      </p:pic>
      <p:pic>
        <p:nvPicPr>
          <p:cNvPr id="2" name="Picture 1" descr="A yellow cover with white text and cartoon characters&#10;&#10;Description automatically generated">
            <a:extLst>
              <a:ext uri="{FF2B5EF4-FFF2-40B4-BE49-F238E27FC236}">
                <a16:creationId xmlns:a16="http://schemas.microsoft.com/office/drawing/2014/main" id="{CF8C547A-933B-681B-3081-5E06511204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1542" y="1714993"/>
            <a:ext cx="2099879" cy="304263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C277752-91F0-9631-6E06-41B02B0AEA38}"/>
              </a:ext>
            </a:extLst>
          </p:cNvPr>
          <p:cNvSpPr txBox="1"/>
          <p:nvPr/>
        </p:nvSpPr>
        <p:spPr>
          <a:xfrm>
            <a:off x="668688" y="4795461"/>
            <a:ext cx="2016876" cy="221599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000" dirty="0">
                <a:latin typeface="Galano Grotesque"/>
              </a:rPr>
              <a:t>Coping with serious illness </a:t>
            </a:r>
            <a:endParaRPr lang="en-GB" sz="2000" dirty="0">
              <a:latin typeface="Galano Grotesque"/>
              <a:cs typeface="Calibri" panose="020F0502020204030204"/>
            </a:endParaRPr>
          </a:p>
          <a:p>
            <a:pPr>
              <a:lnSpc>
                <a:spcPct val="150000"/>
              </a:lnSpc>
            </a:pPr>
            <a:endParaRPr lang="en-GB" sz="2000" dirty="0">
              <a:latin typeface="Galano Grotesque" panose="00000500000000000000" pitchFamily="50" charset="0"/>
            </a:endParaRPr>
          </a:p>
          <a:p>
            <a:pPr>
              <a:lnSpc>
                <a:spcPct val="150000"/>
              </a:lnSpc>
            </a:pPr>
            <a:endParaRPr lang="en-GB" sz="2000" dirty="0">
              <a:latin typeface="Galano Grotesque" panose="00000500000000000000" pitchFamily="50" charset="0"/>
            </a:endParaRPr>
          </a:p>
          <a:p>
            <a:endParaRPr lang="en-GB" dirty="0">
              <a:latin typeface="Galano Grotesque" panose="00000500000000000000" pitchFamily="50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8024BA3-E193-7A2F-7524-0E24E03027DD}"/>
              </a:ext>
            </a:extLst>
          </p:cNvPr>
          <p:cNvSpPr txBox="1"/>
          <p:nvPr/>
        </p:nvSpPr>
        <p:spPr>
          <a:xfrm>
            <a:off x="3629101" y="4795460"/>
            <a:ext cx="2016876" cy="221599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000" dirty="0">
                <a:latin typeface="Galano Grotesque"/>
              </a:rPr>
              <a:t>Dealing with social media</a:t>
            </a:r>
            <a:endParaRPr lang="en-US" dirty="0"/>
          </a:p>
          <a:p>
            <a:pPr>
              <a:lnSpc>
                <a:spcPct val="150000"/>
              </a:lnSpc>
            </a:pPr>
            <a:endParaRPr lang="en-GB" sz="2000" dirty="0">
              <a:latin typeface="Galano Grotesque" panose="00000500000000000000" pitchFamily="50" charset="0"/>
            </a:endParaRPr>
          </a:p>
          <a:p>
            <a:pPr>
              <a:lnSpc>
                <a:spcPct val="150000"/>
              </a:lnSpc>
            </a:pPr>
            <a:endParaRPr lang="en-GB" sz="2000" dirty="0">
              <a:latin typeface="Galano Grotesque" panose="00000500000000000000" pitchFamily="50" charset="0"/>
            </a:endParaRPr>
          </a:p>
          <a:p>
            <a:endParaRPr lang="en-GB" dirty="0">
              <a:latin typeface="Galano Grotesque" panose="00000500000000000000" pitchFamily="50" charset="0"/>
            </a:endParaRPr>
          </a:p>
        </p:txBody>
      </p:sp>
      <p:pic>
        <p:nvPicPr>
          <p:cNvPr id="11" name="Picture 10" descr="A person holding a bird on his shoulder&#10;&#10;Description automatically generated">
            <a:extLst>
              <a:ext uri="{FF2B5EF4-FFF2-40B4-BE49-F238E27FC236}">
                <a16:creationId xmlns:a16="http://schemas.microsoft.com/office/drawing/2014/main" id="{1711AED4-98B8-CB3E-E787-864B2FF404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50922" y="1712694"/>
            <a:ext cx="1950983" cy="304723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0387718-DF93-FE7E-B101-89288F97A501}"/>
              </a:ext>
            </a:extLst>
          </p:cNvPr>
          <p:cNvSpPr txBox="1"/>
          <p:nvPr/>
        </p:nvSpPr>
        <p:spPr>
          <a:xfrm>
            <a:off x="9348480" y="4795459"/>
            <a:ext cx="2625806" cy="221599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000" dirty="0">
                <a:latin typeface="Galano Grotesque"/>
              </a:rPr>
              <a:t>Losing a family member</a:t>
            </a:r>
          </a:p>
          <a:p>
            <a:pPr>
              <a:lnSpc>
                <a:spcPct val="150000"/>
              </a:lnSpc>
            </a:pPr>
            <a:endParaRPr lang="en-GB" sz="2000" dirty="0">
              <a:latin typeface="Galano Grotesque" panose="00000500000000000000" pitchFamily="50" charset="0"/>
            </a:endParaRPr>
          </a:p>
          <a:p>
            <a:pPr>
              <a:lnSpc>
                <a:spcPct val="150000"/>
              </a:lnSpc>
            </a:pPr>
            <a:endParaRPr lang="en-GB" sz="2000" dirty="0">
              <a:latin typeface="Galano Grotesque" panose="00000500000000000000" pitchFamily="50" charset="0"/>
            </a:endParaRPr>
          </a:p>
          <a:p>
            <a:endParaRPr lang="en-GB" dirty="0">
              <a:latin typeface="Galano Grotesque" panose="00000500000000000000" pitchFamily="50" charset="0"/>
            </a:endParaRPr>
          </a:p>
        </p:txBody>
      </p:sp>
      <p:pic>
        <p:nvPicPr>
          <p:cNvPr id="13" name="Picture 12" descr="A book cover of a red backpack&#10;&#10;Description automatically generated">
            <a:extLst>
              <a:ext uri="{FF2B5EF4-FFF2-40B4-BE49-F238E27FC236}">
                <a16:creationId xmlns:a16="http://schemas.microsoft.com/office/drawing/2014/main" id="{78675CBC-2124-ECD4-8A5F-EF63C6272F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56923" y="1716690"/>
            <a:ext cx="1950983" cy="303924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4E04A6EB-C573-B242-FE0E-183F7833D08B}"/>
              </a:ext>
            </a:extLst>
          </p:cNvPr>
          <p:cNvSpPr txBox="1"/>
          <p:nvPr/>
        </p:nvSpPr>
        <p:spPr>
          <a:xfrm>
            <a:off x="6554479" y="4795458"/>
            <a:ext cx="2016876" cy="221599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000" dirty="0">
                <a:latin typeface="Galano Grotesque"/>
              </a:rPr>
              <a:t>Moving home or country</a:t>
            </a:r>
          </a:p>
          <a:p>
            <a:pPr>
              <a:lnSpc>
                <a:spcPct val="150000"/>
              </a:lnSpc>
            </a:pPr>
            <a:endParaRPr lang="en-GB" sz="2000" dirty="0">
              <a:latin typeface="Galano Grotesque" panose="00000500000000000000" pitchFamily="50" charset="0"/>
            </a:endParaRPr>
          </a:p>
          <a:p>
            <a:pPr>
              <a:lnSpc>
                <a:spcPct val="150000"/>
              </a:lnSpc>
            </a:pPr>
            <a:endParaRPr lang="en-GB" sz="2000" dirty="0">
              <a:latin typeface="Galano Grotesque" panose="00000500000000000000" pitchFamily="50" charset="0"/>
            </a:endParaRPr>
          </a:p>
          <a:p>
            <a:endParaRPr lang="en-GB" dirty="0">
              <a:latin typeface="Galano Grotesque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8503958"/>
      </p:ext>
    </p:extLst>
  </p:cSld>
  <p:clrMapOvr>
    <a:masterClrMapping/>
  </p:clrMapOvr>
</p:sld>
</file>

<file path=ppt/theme/theme1.xml><?xml version="1.0" encoding="utf-8"?>
<a:theme xmlns:a="http://schemas.openxmlformats.org/drawingml/2006/main" name="5_Office Theme">
  <a:themeElements>
    <a:clrScheme name="BT 7">
      <a:dk1>
        <a:srgbClr val="000000"/>
      </a:dk1>
      <a:lt1>
        <a:srgbClr val="FFFFFF"/>
      </a:lt1>
      <a:dk2>
        <a:srgbClr val="4B5055"/>
      </a:dk2>
      <a:lt2>
        <a:srgbClr val="E7E6E6"/>
      </a:lt2>
      <a:accent1>
        <a:srgbClr val="DA384B"/>
      </a:accent1>
      <a:accent2>
        <a:srgbClr val="142859"/>
      </a:accent2>
      <a:accent3>
        <a:srgbClr val="1EA5A0"/>
      </a:accent3>
      <a:accent4>
        <a:srgbClr val="BC198B"/>
      </a:accent4>
      <a:accent5>
        <a:srgbClr val="18837F"/>
      </a:accent5>
      <a:accent6>
        <a:srgbClr val="F58C64"/>
      </a:accent6>
      <a:hlink>
        <a:srgbClr val="4B5055"/>
      </a:hlink>
      <a:folHlink>
        <a:srgbClr val="18837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ookTrust 16-9 PPT MASTER-03" id="{FD715BD4-DF5B-6843-867D-4FA41711A5EF}" vid="{E57DE482-563D-824F-A7C6-AECC003D45B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33319fc-3e55-4125-80bd-45f8ecf51cf4">
      <Terms xmlns="http://schemas.microsoft.com/office/infopath/2007/PartnerControls"/>
    </lcf76f155ced4ddcb4097134ff3c332f>
    <TaxCatchAll xmlns="af906fff-e6ae-4fc9-a6dc-af5766e84069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1AE58D9480B2B4FBC9D1D8A236E0FFF" ma:contentTypeVersion="17" ma:contentTypeDescription="Create a new document." ma:contentTypeScope="" ma:versionID="df15a5e3dcacd4190d7e10efff91abdf">
  <xsd:schema xmlns:xsd="http://www.w3.org/2001/XMLSchema" xmlns:xs="http://www.w3.org/2001/XMLSchema" xmlns:p="http://schemas.microsoft.com/office/2006/metadata/properties" xmlns:ns2="f33319fc-3e55-4125-80bd-45f8ecf51cf4" xmlns:ns3="af906fff-e6ae-4fc9-a6dc-af5766e84069" targetNamespace="http://schemas.microsoft.com/office/2006/metadata/properties" ma:root="true" ma:fieldsID="1b454e3413a3ec3340975356a9ef0dbf" ns2:_="" ns3:_="">
    <xsd:import namespace="f33319fc-3e55-4125-80bd-45f8ecf51cf4"/>
    <xsd:import namespace="af906fff-e6ae-4fc9-a6dc-af5766e8406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2:MediaServiceObjectDetectorVersions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3319fc-3e55-4125-80bd-45f8ecf51cf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448d9d8c-cff5-4425-be42-cab210788a6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17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f906fff-e6ae-4fc9-a6dc-af5766e84069" elementFormDefault="qualified">
    <xsd:import namespace="http://schemas.microsoft.com/office/2006/documentManagement/types"/>
    <xsd:import namespace="http://schemas.microsoft.com/office/infopath/2007/PartnerControls"/>
    <xsd:element name="TaxCatchAll" ma:index="16" nillable="true" ma:displayName="Taxonomy Catch All Column" ma:hidden="true" ma:list="{07c59bb2-7498-4823-a4cc-f46ec75a8d14}" ma:internalName="TaxCatchAll" ma:showField="CatchAllData" ma:web="af906fff-e6ae-4fc9-a6dc-af5766e8406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0997D1B-00D8-4336-8426-93C4F57E9F4C}">
  <ds:schemaRefs>
    <ds:schemaRef ds:uri="http://schemas.microsoft.com/office/infopath/2007/PartnerControls"/>
    <ds:schemaRef ds:uri="http://schemas.microsoft.com/office/2006/documentManagement/types"/>
    <ds:schemaRef ds:uri="http://purl.org/dc/dcmitype/"/>
    <ds:schemaRef ds:uri="http://purl.org/dc/elements/1.1/"/>
    <ds:schemaRef ds:uri="http://www.w3.org/XML/1998/namespace"/>
    <ds:schemaRef ds:uri="http://schemas.openxmlformats.org/package/2006/metadata/core-properties"/>
    <ds:schemaRef ds:uri="724d3e4d-bfd8-4542-9c32-3575e08d2933"/>
    <ds:schemaRef ds:uri="http://schemas.microsoft.com/office/2006/metadata/properties"/>
    <ds:schemaRef ds:uri="http://purl.org/dc/terms/"/>
    <ds:schemaRef ds:uri="f33319fc-3e55-4125-80bd-45f8ecf51cf4"/>
    <ds:schemaRef ds:uri="af906fff-e6ae-4fc9-a6dc-af5766e84069"/>
  </ds:schemaRefs>
</ds:datastoreItem>
</file>

<file path=customXml/itemProps2.xml><?xml version="1.0" encoding="utf-8"?>
<ds:datastoreItem xmlns:ds="http://schemas.openxmlformats.org/officeDocument/2006/customXml" ds:itemID="{EE9C98C3-1C07-48CD-98C0-03B99408D82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33319fc-3e55-4125-80bd-45f8ecf51cf4"/>
    <ds:schemaRef ds:uri="af906fff-e6ae-4fc9-a6dc-af5766e8406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7242900-867A-4DE6-8714-E0CF840B3C1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15051</TotalTime>
  <Words>678</Words>
  <Application>Microsoft Office PowerPoint</Application>
  <PresentationFormat>Widescreen</PresentationFormat>
  <Paragraphs>120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5_Office Theme</vt:lpstr>
      <vt:lpstr>The book that represents me…</vt:lpstr>
      <vt:lpstr>Learning Objectives</vt:lpstr>
      <vt:lpstr>Identity and representation </vt:lpstr>
      <vt:lpstr>What is representation?</vt:lpstr>
      <vt:lpstr>Why is representation important?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Which book represents you?</vt:lpstr>
      <vt:lpstr>Which book represents you?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Lily Walsworth</dc:creator>
  <cp:lastModifiedBy>Lily Walsworth</cp:lastModifiedBy>
  <cp:revision>1320</cp:revision>
  <dcterms:created xsi:type="dcterms:W3CDTF">2024-04-29T12:05:22Z</dcterms:created>
  <dcterms:modified xsi:type="dcterms:W3CDTF">2025-06-10T09:28:17Z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0x010100B1AE58D9480B2B4FBC9D1D8A236E0FFF</vt:lpwstr>
  </property>
  <property fmtid="{D5CDD505-2E9C-101B-9397-08002B2CF9AE}" pid="3" name="MediaServiceImageTags">
    <vt:lpwstr/>
  </property>
</Properties>
</file>