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omments/modernComment_13E_287D58C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 id="2147483723" r:id="rId5"/>
    <p:sldMasterId id="2147483662" r:id="rId6"/>
    <p:sldMasterId id="2147483668" r:id="rId7"/>
    <p:sldMasterId id="2147483674" r:id="rId8"/>
    <p:sldMasterId id="2147483692" r:id="rId9"/>
    <p:sldMasterId id="2147483680" r:id="rId10"/>
    <p:sldMasterId id="2147483686" r:id="rId11"/>
  </p:sldMasterIdLst>
  <p:notesMasterIdLst>
    <p:notesMasterId r:id="rId26"/>
  </p:notesMasterIdLst>
  <p:sldIdLst>
    <p:sldId id="321" r:id="rId12"/>
    <p:sldId id="324" r:id="rId13"/>
    <p:sldId id="299" r:id="rId14"/>
    <p:sldId id="308" r:id="rId15"/>
    <p:sldId id="322" r:id="rId16"/>
    <p:sldId id="310" r:id="rId17"/>
    <p:sldId id="311" r:id="rId18"/>
    <p:sldId id="312" r:id="rId19"/>
    <p:sldId id="313" r:id="rId20"/>
    <p:sldId id="326" r:id="rId21"/>
    <p:sldId id="315" r:id="rId22"/>
    <p:sldId id="316" r:id="rId23"/>
    <p:sldId id="319" r:id="rId24"/>
    <p:sldId id="3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3" userDrawn="1">
          <p15:clr>
            <a:srgbClr val="A4A3A4"/>
          </p15:clr>
        </p15:guide>
        <p15:guide id="2" pos="223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82F20-BFE8-172D-249C-56EE29CBA7A6}" name="Caitlin Devine" initials="CD" userId="S::caitlin.devine@booktrust.org.uk::a785c085-1969-4d7b-90dc-989f7aa3afdf" providerId="AD"/>
  <p188:author id="{F9ACAE50-857A-1F9D-CA89-AB2B180B76AB}" name="Sarah Ruddock" initials="SR" userId="S::sarahruddockmarketing_gmail.com#ext#@booktrustuk.onmicrosoft.com::68a3512d-9db9-48d9-a8b0-d83e79671fb6" providerId="AD"/>
  <p188:author id="{D195E67C-4984-7152-D1D5-B0D0A46C43D9}" name="Fiona Lyon" initials="FL" userId="S::fiona.lyon@booktrust.org.uk::7ea96077-e4b3-4ed9-b705-180fdb70b814" providerId="AD"/>
  <p188:author id="{CCDB2F9D-4443-6620-AD36-2C267CB9DB66}" name="Caitlin Devine" initials="CD" userId="S::Caitlin.Devine@booktrust.org.uk::a785c085-1969-4d7b-90dc-989f7aa3af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85A"/>
    <a:srgbClr val="1EA5A0"/>
    <a:srgbClr val="FFCD00"/>
    <a:srgbClr val="9BE678"/>
    <a:srgbClr val="DA394B"/>
    <a:srgbClr val="337BAB"/>
    <a:srgbClr val="C5511C"/>
    <a:srgbClr val="4B5055"/>
    <a:srgbClr val="595959"/>
    <a:srgbClr val="6E0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0B01F-E83A-586F-CEDF-0E2286F41C23}" v="21" dt="2024-10-09T10:07:17.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42" y="33"/>
      </p:cViewPr>
      <p:guideLst>
        <p:guide orient="horz" pos="2863"/>
        <p:guide pos="223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3E_287D58C3.xml><?xml version="1.0" encoding="utf-8"?>
<p188:cmLst xmlns:a="http://schemas.openxmlformats.org/drawingml/2006/main" xmlns:r="http://schemas.openxmlformats.org/officeDocument/2006/relationships" xmlns:p188="http://schemas.microsoft.com/office/powerpoint/2018/8/main">
  <p188:cm id="{A8DD59CD-1EB3-4954-8EDC-032A82BA831B}" authorId="{CCDB2F9D-4443-6620-AD36-2C267CB9DB66}" status="resolved" created="2024-09-09T13:22:14.617" complete="100000">
    <ac:deMkLst xmlns:ac="http://schemas.microsoft.com/office/drawing/2013/main/command">
      <pc:docMk xmlns:pc="http://schemas.microsoft.com/office/powerpoint/2013/main/command"/>
      <pc:sldMk xmlns:pc="http://schemas.microsoft.com/office/powerpoint/2013/main/command" cId="679303363" sldId="318"/>
      <ac:spMk id="2" creationId="{F3A65C60-DA8F-3B0D-9539-1F79F5A2C79A}"/>
    </ac:deMkLst>
    <p188:replyLst>
      <p188:reply id="{2F22F91D-5AB3-47F5-8C82-799D9DF67703}" authorId="{F9ACAE50-857A-1F9D-CA89-AB2B180B76AB}" created="2024-09-16T08:28:21.094">
        <p188:txBody>
          <a:bodyPr/>
          <a:lstStyle/>
          <a:p>
            <a:r>
              <a:rPr lang="en-US"/>
              <a:t>www.booktrust.org.uk/letterbox-club</a:t>
            </a:r>
          </a:p>
        </p188:txBody>
      </p188:reply>
    </p188:replyLst>
    <p188:txBody>
      <a:bodyPr/>
      <a:lstStyle/>
      <a:p>
        <a:r>
          <a:rPr lang="en-GB"/>
          <a:t>Do we have the URL?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260A5-3A74-4044-8E52-F039FADD37F5}"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D7536-3622-0B4B-9D4C-539A7E7D1831}" type="slidenum">
              <a:rPr lang="en-US" smtClean="0"/>
              <a:t>‹#›</a:t>
            </a:fld>
            <a:endParaRPr lang="en-US"/>
          </a:p>
        </p:txBody>
      </p:sp>
    </p:spTree>
    <p:extLst>
      <p:ext uri="{BB962C8B-B14F-4D97-AF65-F5344CB8AC3E}">
        <p14:creationId xmlns:p14="http://schemas.microsoft.com/office/powerpoint/2010/main" val="42951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FD7536-3622-0B4B-9D4C-539A7E7D1831}" type="slidenum">
              <a:rPr lang="en-US" smtClean="0"/>
              <a:t>10</a:t>
            </a:fld>
            <a:endParaRPr lang="en-US"/>
          </a:p>
        </p:txBody>
      </p:sp>
    </p:spTree>
    <p:extLst>
      <p:ext uri="{BB962C8B-B14F-4D97-AF65-F5344CB8AC3E}">
        <p14:creationId xmlns:p14="http://schemas.microsoft.com/office/powerpoint/2010/main" val="2091118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8463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24583FA-0973-454A-9D1F-84045B187956}"/>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3" name="Chart Placeholder 3">
            <a:extLst>
              <a:ext uri="{FF2B5EF4-FFF2-40B4-BE49-F238E27FC236}">
                <a16:creationId xmlns:a16="http://schemas.microsoft.com/office/drawing/2014/main" id="{FC1F12B8-69A7-764C-8E4C-21103656D416}"/>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321357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24583FA-0973-454A-9D1F-84045B187956}"/>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6" name="Table Placeholder 6">
            <a:extLst>
              <a:ext uri="{FF2B5EF4-FFF2-40B4-BE49-F238E27FC236}">
                <a16:creationId xmlns:a16="http://schemas.microsoft.com/office/drawing/2014/main" id="{7C837255-3EFB-7247-99B1-23EE8B264C63}"/>
              </a:ext>
            </a:extLst>
          </p:cNvPr>
          <p:cNvSpPr>
            <a:spLocks noGrp="1"/>
          </p:cNvSpPr>
          <p:nvPr>
            <p:ph type="tbl" sz="quarter" idx="11"/>
          </p:nvPr>
        </p:nvSpPr>
        <p:spPr>
          <a:xfrm>
            <a:off x="977152" y="1732041"/>
            <a:ext cx="10250074" cy="4039582"/>
          </a:xfrm>
        </p:spPr>
        <p:txBody>
          <a:bodyPr/>
          <a:lstStyle/>
          <a:p>
            <a:endParaRPr lang="en-US"/>
          </a:p>
        </p:txBody>
      </p:sp>
    </p:spTree>
    <p:extLst>
      <p:ext uri="{BB962C8B-B14F-4D97-AF65-F5344CB8AC3E}">
        <p14:creationId xmlns:p14="http://schemas.microsoft.com/office/powerpoint/2010/main" val="2894350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8CF672D0-EE09-8447-BFBE-E80A21DBE56F}"/>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1883095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ING">
    <p:bg>
      <p:bgPr>
        <a:solidFill>
          <a:srgbClr val="FFCD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9429EF-3FB4-D54D-8025-EF797AD4AA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9118"/>
            <a:ext cx="2120640" cy="530160"/>
          </a:xfrm>
          <a:prstGeom prst="rect">
            <a:avLst/>
          </a:prstGeom>
        </p:spPr>
      </p:pic>
      <p:sp>
        <p:nvSpPr>
          <p:cNvPr id="6" name="Title 1">
            <a:extLst>
              <a:ext uri="{FF2B5EF4-FFF2-40B4-BE49-F238E27FC236}">
                <a16:creationId xmlns:a16="http://schemas.microsoft.com/office/drawing/2014/main" id="{9A2BCF5F-1254-9C4F-A07B-411DE196D5A0}"/>
              </a:ext>
            </a:extLst>
          </p:cNvPr>
          <p:cNvSpPr>
            <a:spLocks noGrp="1"/>
          </p:cNvSpPr>
          <p:nvPr>
            <p:ph type="ctrTitle" hasCustomPrompt="1"/>
          </p:nvPr>
        </p:nvSpPr>
        <p:spPr>
          <a:xfrm>
            <a:off x="256584" y="580620"/>
            <a:ext cx="9722303" cy="4130528"/>
          </a:xfrm>
        </p:spPr>
        <p:txBody>
          <a:bodyPr anchor="t" anchorCtr="0">
            <a:normAutofit/>
          </a:bodyPr>
          <a:lstStyle>
            <a:lvl1pPr algn="l">
              <a:defRPr sz="4400" b="1" i="0">
                <a:solidFill>
                  <a:schemeClr val="accent2"/>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pic>
        <p:nvPicPr>
          <p:cNvPr id="12" name="Picture 11" descr="A picture containing monitor, person, holding, sign&#10;&#10;Description automatically generated">
            <a:extLst>
              <a:ext uri="{FF2B5EF4-FFF2-40B4-BE49-F238E27FC236}">
                <a16:creationId xmlns:a16="http://schemas.microsoft.com/office/drawing/2014/main" id="{2B7F057B-ADF0-3745-9827-03141C2002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83659" y="3592762"/>
            <a:ext cx="4308341" cy="3163775"/>
          </a:xfrm>
          <a:prstGeom prst="rect">
            <a:avLst/>
          </a:prstGeom>
        </p:spPr>
      </p:pic>
    </p:spTree>
    <p:extLst>
      <p:ext uri="{BB962C8B-B14F-4D97-AF65-F5344CB8AC3E}">
        <p14:creationId xmlns:p14="http://schemas.microsoft.com/office/powerpoint/2010/main" val="3195042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4EE1A11-E667-6749-AE8D-EEFD6908B55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15A0EE6-F13E-EA4A-AF6D-675BC6E433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1630" y="4233141"/>
            <a:ext cx="2628900" cy="1993900"/>
          </a:xfrm>
          <a:prstGeom prst="rect">
            <a:avLst/>
          </a:prstGeom>
        </p:spPr>
      </p:pic>
      <p:sp>
        <p:nvSpPr>
          <p:cNvPr id="7" name="Title Placeholder 1">
            <a:extLst>
              <a:ext uri="{FF2B5EF4-FFF2-40B4-BE49-F238E27FC236}">
                <a16:creationId xmlns:a16="http://schemas.microsoft.com/office/drawing/2014/main" id="{85CFE098-8BB3-2646-9F50-7E7572EC4AB0}"/>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470207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04D5585-4984-614A-8B32-A7F87B2257C8}"/>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4" name="Chart Placeholder 3">
            <a:extLst>
              <a:ext uri="{FF2B5EF4-FFF2-40B4-BE49-F238E27FC236}">
                <a16:creationId xmlns:a16="http://schemas.microsoft.com/office/drawing/2014/main" id="{9AED498E-DA8A-724D-93E7-F27DA376C795}"/>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2299997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04D5585-4984-614A-8B32-A7F87B2257C8}"/>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6" name="Table Placeholder 6">
            <a:extLst>
              <a:ext uri="{FF2B5EF4-FFF2-40B4-BE49-F238E27FC236}">
                <a16:creationId xmlns:a16="http://schemas.microsoft.com/office/drawing/2014/main" id="{CEBAA84D-15E5-344F-881C-4B58EFDF308F}"/>
              </a:ext>
            </a:extLst>
          </p:cNvPr>
          <p:cNvSpPr>
            <a:spLocks noGrp="1"/>
          </p:cNvSpPr>
          <p:nvPr>
            <p:ph type="tbl" sz="quarter" idx="11"/>
          </p:nvPr>
        </p:nvSpPr>
        <p:spPr>
          <a:xfrm>
            <a:off x="977152" y="1732041"/>
            <a:ext cx="10250074" cy="4039582"/>
          </a:xfrm>
        </p:spPr>
        <p:txBody>
          <a:bodyPr/>
          <a:lstStyle/>
          <a:p>
            <a:endParaRPr lang="en-US"/>
          </a:p>
        </p:txBody>
      </p:sp>
    </p:spTree>
    <p:extLst>
      <p:ext uri="{BB962C8B-B14F-4D97-AF65-F5344CB8AC3E}">
        <p14:creationId xmlns:p14="http://schemas.microsoft.com/office/powerpoint/2010/main" val="244215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A5A55E62-766F-3B46-81B2-A1EFF34E8330}"/>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266375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_quarter_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844269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5" y="1825625"/>
            <a:ext cx="8442690"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3" name="Rounded Rectangle 2">
            <a:extLst>
              <a:ext uri="{FF2B5EF4-FFF2-40B4-BE49-F238E27FC236}">
                <a16:creationId xmlns:a16="http://schemas.microsoft.com/office/drawing/2014/main" id="{22799DD5-DAD9-1263-8393-9E6EEC58408B}"/>
              </a:ext>
            </a:extLst>
          </p:cNvPr>
          <p:cNvSpPr/>
          <p:nvPr userDrawn="1"/>
        </p:nvSpPr>
        <p:spPr>
          <a:xfrm>
            <a:off x="10111841" y="871206"/>
            <a:ext cx="7086600" cy="6117209"/>
          </a:xfrm>
          <a:prstGeom prst="roundRect">
            <a:avLst>
              <a:gd name="adj" fmla="val 3628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err="1">
              <a:latin typeface="Galano Grotesque" pitchFamily="2" charset="77"/>
            </a:endParaRPr>
          </a:p>
        </p:txBody>
      </p:sp>
      <p:pic>
        <p:nvPicPr>
          <p:cNvPr id="4" name="Picture 3">
            <a:extLst>
              <a:ext uri="{FF2B5EF4-FFF2-40B4-BE49-F238E27FC236}">
                <a16:creationId xmlns:a16="http://schemas.microsoft.com/office/drawing/2014/main" id="{D6BE60DA-2057-34F9-28A1-64F7FEE0B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059"/>
          <a:stretch/>
        </p:blipFill>
        <p:spPr>
          <a:xfrm>
            <a:off x="9143998" y="337827"/>
            <a:ext cx="7600950" cy="6117209"/>
          </a:xfrm>
          <a:prstGeom prst="roundRect">
            <a:avLst>
              <a:gd name="adj" fmla="val 36453"/>
            </a:avLst>
          </a:prstGeom>
        </p:spPr>
      </p:pic>
    </p:spTree>
    <p:extLst>
      <p:ext uri="{BB962C8B-B14F-4D97-AF65-F5344CB8AC3E}">
        <p14:creationId xmlns:p14="http://schemas.microsoft.com/office/powerpoint/2010/main" val="112991896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58C6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515CEC-13CD-CA4C-8161-6491DD78C9B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9118"/>
            <a:ext cx="2120640" cy="530160"/>
          </a:xfrm>
          <a:prstGeom prst="rect">
            <a:avLst/>
          </a:prstGeom>
        </p:spPr>
      </p:pic>
      <p:sp>
        <p:nvSpPr>
          <p:cNvPr id="6" name="Title 1">
            <a:extLst>
              <a:ext uri="{FF2B5EF4-FFF2-40B4-BE49-F238E27FC236}">
                <a16:creationId xmlns:a16="http://schemas.microsoft.com/office/drawing/2014/main" id="{44F5EFA4-4CFD-7445-AC8E-B94477FB069E}"/>
              </a:ext>
            </a:extLst>
          </p:cNvPr>
          <p:cNvSpPr>
            <a:spLocks noGrp="1"/>
          </p:cNvSpPr>
          <p:nvPr>
            <p:ph type="ctrTitle" hasCustomPrompt="1"/>
          </p:nvPr>
        </p:nvSpPr>
        <p:spPr>
          <a:xfrm>
            <a:off x="256584" y="580620"/>
            <a:ext cx="9722303" cy="4130528"/>
          </a:xfrm>
        </p:spPr>
        <p:txBody>
          <a:bodyPr anchor="t" anchorCtr="0">
            <a:normAutofit/>
          </a:bodyPr>
          <a:lstStyle>
            <a:lvl1pPr algn="l">
              <a:defRPr sz="4400" b="1" i="0">
                <a:solidFill>
                  <a:schemeClr val="accent2"/>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pic>
        <p:nvPicPr>
          <p:cNvPr id="5" name="Picture 4">
            <a:extLst>
              <a:ext uri="{FF2B5EF4-FFF2-40B4-BE49-F238E27FC236}">
                <a16:creationId xmlns:a16="http://schemas.microsoft.com/office/drawing/2014/main" id="{62823E58-4321-0A4C-80C0-5FF360EE55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15375" y="3607054"/>
            <a:ext cx="3476625" cy="3133692"/>
          </a:xfrm>
          <a:prstGeom prst="rect">
            <a:avLst/>
          </a:prstGeom>
        </p:spPr>
      </p:pic>
    </p:spTree>
    <p:extLst>
      <p:ext uri="{BB962C8B-B14F-4D97-AF65-F5344CB8AC3E}">
        <p14:creationId xmlns:p14="http://schemas.microsoft.com/office/powerpoint/2010/main" val="45672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073122524"/>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9D8729C-C340-284B-809A-F78BCBA344B4}"/>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6" name="Picture 5" descr="A picture containing indoor, sitting, table, looking&#10;&#10;Description automatically generated">
            <a:extLst>
              <a:ext uri="{FF2B5EF4-FFF2-40B4-BE49-F238E27FC236}">
                <a16:creationId xmlns:a16="http://schemas.microsoft.com/office/drawing/2014/main" id="{BFF0FA28-AA2B-924C-8EEA-503DD22C53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15484" y="4222873"/>
            <a:ext cx="3576516" cy="2312811"/>
          </a:xfrm>
          <a:prstGeom prst="rect">
            <a:avLst/>
          </a:prstGeom>
        </p:spPr>
      </p:pic>
      <p:sp>
        <p:nvSpPr>
          <p:cNvPr id="7" name="Text Placeholder 2">
            <a:extLst>
              <a:ext uri="{FF2B5EF4-FFF2-40B4-BE49-F238E27FC236}">
                <a16:creationId xmlns:a16="http://schemas.microsoft.com/office/drawing/2014/main" id="{A567BCD8-2EFC-2247-9FAF-F1DA97A2F19A}"/>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10195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467FC0F-0346-0C4E-BA57-C170FEA8CE7D}"/>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
        <p:nvSpPr>
          <p:cNvPr id="6" name="Title Placeholder 1">
            <a:extLst>
              <a:ext uri="{FF2B5EF4-FFF2-40B4-BE49-F238E27FC236}">
                <a16:creationId xmlns:a16="http://schemas.microsoft.com/office/drawing/2014/main" id="{337D39C7-4489-8E4C-806A-E9C4F2340FB5}"/>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2780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5FF7AD4-21C1-B645-A922-2A582587FA01}"/>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5" name="Table Placeholder 6">
            <a:extLst>
              <a:ext uri="{FF2B5EF4-FFF2-40B4-BE49-F238E27FC236}">
                <a16:creationId xmlns:a16="http://schemas.microsoft.com/office/drawing/2014/main" id="{05E629F7-BA2C-2448-9B0D-52CCD2E75306}"/>
              </a:ext>
            </a:extLst>
          </p:cNvPr>
          <p:cNvSpPr>
            <a:spLocks noGrp="1"/>
          </p:cNvSpPr>
          <p:nvPr>
            <p:ph type="tbl" sz="quarter" idx="11"/>
          </p:nvPr>
        </p:nvSpPr>
        <p:spPr>
          <a:xfrm>
            <a:off x="977152" y="1732041"/>
            <a:ext cx="10250074" cy="4039582"/>
          </a:xfrm>
        </p:spPr>
        <p:txBody>
          <a:bodyPr/>
          <a:lstStyle/>
          <a:p>
            <a:endParaRPr lang="en-US"/>
          </a:p>
        </p:txBody>
      </p:sp>
    </p:spTree>
    <p:extLst>
      <p:ext uri="{BB962C8B-B14F-4D97-AF65-F5344CB8AC3E}">
        <p14:creationId xmlns:p14="http://schemas.microsoft.com/office/powerpoint/2010/main" val="1886968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F02D3D21-3DB0-7F41-B444-F64561DAFDC1}"/>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2607661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ING">
    <p:bg>
      <p:bgPr>
        <a:solidFill>
          <a:srgbClr val="BC1A8C"/>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8EC764B-A697-7042-A4D9-CF326567C9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
        <p:nvSpPr>
          <p:cNvPr id="8" name="Title 1">
            <a:extLst>
              <a:ext uri="{FF2B5EF4-FFF2-40B4-BE49-F238E27FC236}">
                <a16:creationId xmlns:a16="http://schemas.microsoft.com/office/drawing/2014/main" id="{7A3D9551-A0E2-1940-8F62-B31BCD07BFE9}"/>
              </a:ext>
            </a:extLst>
          </p:cNvPr>
          <p:cNvSpPr>
            <a:spLocks noGrp="1"/>
          </p:cNvSpPr>
          <p:nvPr>
            <p:ph type="ctrTitle"/>
          </p:nvPr>
        </p:nvSpPr>
        <p:spPr>
          <a:xfrm>
            <a:off x="242363" y="569800"/>
            <a:ext cx="9526670" cy="4451197"/>
          </a:xfrm>
          <a:prstGeom prst="rect">
            <a:avLst/>
          </a:prstGeom>
        </p:spPr>
        <p:txBody>
          <a:bodyPr anchor="t" anchorCtr="0">
            <a:normAutofit/>
          </a:bodyPr>
          <a:lstStyle>
            <a:lvl1pPr algn="l">
              <a:defRPr sz="4400" b="1" i="0">
                <a:solidFill>
                  <a:schemeClr val="bg1"/>
                </a:solidFill>
                <a:latin typeface="Galano Grotesque" pitchFamily="2" charset="77"/>
                <a:cs typeface="Arial" panose="020B0604020202020204" pitchFamily="34" charset="0"/>
              </a:defRPr>
            </a:lvl1pPr>
          </a:lstStyle>
          <a:p>
            <a:r>
              <a:rPr lang="en-US"/>
              <a:t>Click to edit Master title style</a:t>
            </a:r>
            <a:endParaRPr lang="en-GB"/>
          </a:p>
        </p:txBody>
      </p:sp>
      <p:pic>
        <p:nvPicPr>
          <p:cNvPr id="6" name="Picture 5">
            <a:extLst>
              <a:ext uri="{FF2B5EF4-FFF2-40B4-BE49-F238E27FC236}">
                <a16:creationId xmlns:a16="http://schemas.microsoft.com/office/drawing/2014/main" id="{680106A8-9804-2440-9912-BCE8046AD1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4788" y="3573463"/>
            <a:ext cx="3352458" cy="3258552"/>
          </a:xfrm>
          <a:prstGeom prst="rect">
            <a:avLst/>
          </a:prstGeom>
        </p:spPr>
      </p:pic>
    </p:spTree>
    <p:extLst>
      <p:ext uri="{BB962C8B-B14F-4D97-AF65-F5344CB8AC3E}">
        <p14:creationId xmlns:p14="http://schemas.microsoft.com/office/powerpoint/2010/main" val="2249228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152363A-45D3-414D-89EB-7E05EA6E57B6}"/>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7" name="Text Placeholder 2">
            <a:extLst>
              <a:ext uri="{FF2B5EF4-FFF2-40B4-BE49-F238E27FC236}">
                <a16:creationId xmlns:a16="http://schemas.microsoft.com/office/drawing/2014/main" id="{CF9A6FE7-11B5-CC41-9139-2C9F21AF3EC8}"/>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8" name="Picture 7" descr="A drawing of a cartoon character&#10;&#10;Description automatically generated">
            <a:extLst>
              <a:ext uri="{FF2B5EF4-FFF2-40B4-BE49-F238E27FC236}">
                <a16:creationId xmlns:a16="http://schemas.microsoft.com/office/drawing/2014/main" id="{768B344D-8DC6-D648-8680-EB119944B8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9575" y="4245814"/>
            <a:ext cx="2892425" cy="1679123"/>
          </a:xfrm>
          <a:prstGeom prst="rect">
            <a:avLst/>
          </a:prstGeom>
        </p:spPr>
      </p:pic>
    </p:spTree>
    <p:extLst>
      <p:ext uri="{BB962C8B-B14F-4D97-AF65-F5344CB8AC3E}">
        <p14:creationId xmlns:p14="http://schemas.microsoft.com/office/powerpoint/2010/main" val="3640061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B9AE4B0-46B8-1346-AA98-D9BD3489DCC1}"/>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4" name="Chart Placeholder 3">
            <a:extLst>
              <a:ext uri="{FF2B5EF4-FFF2-40B4-BE49-F238E27FC236}">
                <a16:creationId xmlns:a16="http://schemas.microsoft.com/office/drawing/2014/main" id="{D484D8EA-41E2-6449-815E-30BCA7709D33}"/>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4188243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B9AE4B0-46B8-1346-AA98-D9BD3489DCC1}"/>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5" name="Table Placeholder 6">
            <a:extLst>
              <a:ext uri="{FF2B5EF4-FFF2-40B4-BE49-F238E27FC236}">
                <a16:creationId xmlns:a16="http://schemas.microsoft.com/office/drawing/2014/main" id="{F690E8DF-7FBA-884B-BE24-0B530C85EB12}"/>
              </a:ext>
            </a:extLst>
          </p:cNvPr>
          <p:cNvSpPr>
            <a:spLocks noGrp="1"/>
          </p:cNvSpPr>
          <p:nvPr>
            <p:ph type="tbl" sz="quarter" idx="11"/>
          </p:nvPr>
        </p:nvSpPr>
        <p:spPr>
          <a:xfrm>
            <a:off x="977152" y="1732041"/>
            <a:ext cx="10250074" cy="4039582"/>
          </a:xfrm>
        </p:spPr>
        <p:txBody>
          <a:bodyPr/>
          <a:lstStyle/>
          <a:p>
            <a:endParaRPr lang="en-US"/>
          </a:p>
        </p:txBody>
      </p:sp>
    </p:spTree>
    <p:extLst>
      <p:ext uri="{BB962C8B-B14F-4D97-AF65-F5344CB8AC3E}">
        <p14:creationId xmlns:p14="http://schemas.microsoft.com/office/powerpoint/2010/main" val="346197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9E8B4839-4DD1-924C-969B-6D208989BAD4}"/>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1399461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88347"/>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A0DEE66E-C1F5-914E-80FF-A20F97BADA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
        <p:nvSpPr>
          <p:cNvPr id="10" name="Title 1">
            <a:extLst>
              <a:ext uri="{FF2B5EF4-FFF2-40B4-BE49-F238E27FC236}">
                <a16:creationId xmlns:a16="http://schemas.microsoft.com/office/drawing/2014/main" id="{2EFCAE45-4DAC-0340-AC12-FDA34172066D}"/>
              </a:ext>
            </a:extLst>
          </p:cNvPr>
          <p:cNvSpPr>
            <a:spLocks noGrp="1"/>
          </p:cNvSpPr>
          <p:nvPr>
            <p:ph type="ctrTitle"/>
          </p:nvPr>
        </p:nvSpPr>
        <p:spPr>
          <a:xfrm>
            <a:off x="242363" y="569800"/>
            <a:ext cx="9526670" cy="4451197"/>
          </a:xfrm>
          <a:prstGeom prst="rect">
            <a:avLst/>
          </a:prstGeom>
        </p:spPr>
        <p:txBody>
          <a:bodyPr anchor="t" anchorCtr="0">
            <a:normAutofit/>
          </a:bodyPr>
          <a:lstStyle>
            <a:lvl1pPr algn="l">
              <a:defRPr sz="4400" b="1" i="0">
                <a:solidFill>
                  <a:schemeClr val="bg1"/>
                </a:solidFill>
                <a:latin typeface="Galano Grotesque" pitchFamily="2" charset="77"/>
                <a:cs typeface="Arial" panose="020B0604020202020204" pitchFamily="34" charset="0"/>
              </a:defRPr>
            </a:lvl1pPr>
          </a:lstStyle>
          <a:p>
            <a:r>
              <a:rPr lang="en-US"/>
              <a:t>Click to edit Master title style</a:t>
            </a:r>
            <a:endParaRPr lang="en-GB"/>
          </a:p>
        </p:txBody>
      </p:sp>
      <p:pic>
        <p:nvPicPr>
          <p:cNvPr id="7" name="Picture 6" descr="A close up of a bowl&#10;&#10;Description automatically generated">
            <a:extLst>
              <a:ext uri="{FF2B5EF4-FFF2-40B4-BE49-F238E27FC236}">
                <a16:creationId xmlns:a16="http://schemas.microsoft.com/office/drawing/2014/main" id="{1C472D90-A5B0-CE4D-B4B7-0AF48381DE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29599" y="3757956"/>
            <a:ext cx="3962401" cy="2889893"/>
          </a:xfrm>
          <a:prstGeom prst="rect">
            <a:avLst/>
          </a:prstGeom>
        </p:spPr>
      </p:pic>
    </p:spTree>
    <p:extLst>
      <p:ext uri="{BB962C8B-B14F-4D97-AF65-F5344CB8AC3E}">
        <p14:creationId xmlns:p14="http://schemas.microsoft.com/office/powerpoint/2010/main" val="127994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9797224"/>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9C8C4-80E5-EB45-A604-5C4D91CF4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48750" y="4119019"/>
            <a:ext cx="3039583" cy="2272450"/>
          </a:xfrm>
          <a:prstGeom prst="rect">
            <a:avLst/>
          </a:prstGeom>
        </p:spPr>
      </p:pic>
      <p:sp>
        <p:nvSpPr>
          <p:cNvPr id="5" name="Text Placeholder 2">
            <a:extLst>
              <a:ext uri="{FF2B5EF4-FFF2-40B4-BE49-F238E27FC236}">
                <a16:creationId xmlns:a16="http://schemas.microsoft.com/office/drawing/2014/main" id="{51EFCBBF-DDE4-F34F-8CD3-ED3D084194BF}"/>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7" name="Title Placeholder 1">
            <a:extLst>
              <a:ext uri="{FF2B5EF4-FFF2-40B4-BE49-F238E27FC236}">
                <a16:creationId xmlns:a16="http://schemas.microsoft.com/office/drawing/2014/main" id="{7D4EC560-EC8E-C142-81F6-44AD56530539}"/>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242176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Chart Placeholder 3">
            <a:extLst>
              <a:ext uri="{FF2B5EF4-FFF2-40B4-BE49-F238E27FC236}">
                <a16:creationId xmlns:a16="http://schemas.microsoft.com/office/drawing/2014/main" id="{B955CEEC-6D56-1741-9616-8A7F3FFE1C66}"/>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
        <p:nvSpPr>
          <p:cNvPr id="4" name="Title Placeholder 1">
            <a:extLst>
              <a:ext uri="{FF2B5EF4-FFF2-40B4-BE49-F238E27FC236}">
                <a16:creationId xmlns:a16="http://schemas.microsoft.com/office/drawing/2014/main" id="{2C729FF4-5EA2-074A-90A6-63B68B161ACD}"/>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3574396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C729FF4-5EA2-074A-90A6-63B68B161ACD}"/>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5" name="Table Placeholder 6">
            <a:extLst>
              <a:ext uri="{FF2B5EF4-FFF2-40B4-BE49-F238E27FC236}">
                <a16:creationId xmlns:a16="http://schemas.microsoft.com/office/drawing/2014/main" id="{4DBD83D8-5BC6-C940-9AF8-6CF1246EB497}"/>
              </a:ext>
            </a:extLst>
          </p:cNvPr>
          <p:cNvSpPr>
            <a:spLocks noGrp="1"/>
          </p:cNvSpPr>
          <p:nvPr>
            <p:ph type="tbl" sz="quarter" idx="11"/>
          </p:nvPr>
        </p:nvSpPr>
        <p:spPr>
          <a:xfrm>
            <a:off x="977152" y="1732041"/>
            <a:ext cx="10250074" cy="4039582"/>
          </a:xfrm>
        </p:spPr>
        <p:txBody>
          <a:bodyPr/>
          <a:lstStyle/>
          <a:p>
            <a:endParaRPr lang="en-US"/>
          </a:p>
        </p:txBody>
      </p:sp>
    </p:spTree>
    <p:extLst>
      <p:ext uri="{BB962C8B-B14F-4D97-AF65-F5344CB8AC3E}">
        <p14:creationId xmlns:p14="http://schemas.microsoft.com/office/powerpoint/2010/main" val="992918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A7D60870-585D-C445-B3CC-DAFF55540A69}"/>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253975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DA394B"/>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4DAF0C38-5B60-3C48-A62A-DE4A6EBB2F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
        <p:nvSpPr>
          <p:cNvPr id="6" name="Title 1">
            <a:extLst>
              <a:ext uri="{FF2B5EF4-FFF2-40B4-BE49-F238E27FC236}">
                <a16:creationId xmlns:a16="http://schemas.microsoft.com/office/drawing/2014/main" id="{2D29214F-8326-6D4E-B929-5A19E9809B55}"/>
              </a:ext>
            </a:extLst>
          </p:cNvPr>
          <p:cNvSpPr>
            <a:spLocks noGrp="1"/>
          </p:cNvSpPr>
          <p:nvPr>
            <p:ph type="ctrTitle"/>
          </p:nvPr>
        </p:nvSpPr>
        <p:spPr>
          <a:xfrm>
            <a:off x="242363" y="569800"/>
            <a:ext cx="9526670" cy="4451197"/>
          </a:xfrm>
          <a:prstGeom prst="rect">
            <a:avLst/>
          </a:prstGeom>
        </p:spPr>
        <p:txBody>
          <a:bodyPr anchor="t" anchorCtr="0">
            <a:normAutofit/>
          </a:bodyPr>
          <a:lstStyle>
            <a:lvl1pPr algn="l">
              <a:defRPr sz="4400" b="1" i="0">
                <a:solidFill>
                  <a:schemeClr val="bg1"/>
                </a:solidFill>
                <a:latin typeface="Galano Grotesque" pitchFamily="2" charset="77"/>
                <a:cs typeface="Arial" panose="020B0604020202020204" pitchFamily="34" charset="0"/>
              </a:defRPr>
            </a:lvl1pPr>
          </a:lstStyle>
          <a:p>
            <a:r>
              <a:rPr lang="en-US"/>
              <a:t>Click to edit Master title style</a:t>
            </a:r>
            <a:endParaRPr lang="en-GB"/>
          </a:p>
        </p:txBody>
      </p:sp>
      <p:pic>
        <p:nvPicPr>
          <p:cNvPr id="7" name="Picture 6">
            <a:extLst>
              <a:ext uri="{FF2B5EF4-FFF2-40B4-BE49-F238E27FC236}">
                <a16:creationId xmlns:a16="http://schemas.microsoft.com/office/drawing/2014/main" id="{BE8C3BEC-3BA3-3F40-98EF-11F542CE3A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6915" y="3592762"/>
            <a:ext cx="4065085" cy="3183475"/>
          </a:xfrm>
          <a:prstGeom prst="rect">
            <a:avLst/>
          </a:prstGeom>
        </p:spPr>
      </p:pic>
    </p:spTree>
    <p:extLst>
      <p:ext uri="{BB962C8B-B14F-4D97-AF65-F5344CB8AC3E}">
        <p14:creationId xmlns:p14="http://schemas.microsoft.com/office/powerpoint/2010/main" val="3639391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2B975-4F75-7A49-ADB1-3ED5F3C4E7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36996" y="4235643"/>
            <a:ext cx="2943698" cy="2155826"/>
          </a:xfrm>
          <a:prstGeom prst="rect">
            <a:avLst/>
          </a:prstGeom>
        </p:spPr>
      </p:pic>
      <p:sp>
        <p:nvSpPr>
          <p:cNvPr id="5" name="Text Placeholder 2">
            <a:extLst>
              <a:ext uri="{FF2B5EF4-FFF2-40B4-BE49-F238E27FC236}">
                <a16:creationId xmlns:a16="http://schemas.microsoft.com/office/drawing/2014/main" id="{3B75F8EC-D114-394C-922C-8BBA01596A08}"/>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6" name="Title Placeholder 1">
            <a:extLst>
              <a:ext uri="{FF2B5EF4-FFF2-40B4-BE49-F238E27FC236}">
                <a16:creationId xmlns:a16="http://schemas.microsoft.com/office/drawing/2014/main" id="{B78CCD91-79F9-AA48-8A4E-EE87364E2095}"/>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4258894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26C3B42-17F4-C14F-BE01-828651CE33E6}"/>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5" name="Chart Placeholder 3">
            <a:extLst>
              <a:ext uri="{FF2B5EF4-FFF2-40B4-BE49-F238E27FC236}">
                <a16:creationId xmlns:a16="http://schemas.microsoft.com/office/drawing/2014/main" id="{6D0805A8-81C9-9F45-A114-405FCC4A0B02}"/>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2930974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26C3B42-17F4-C14F-BE01-828651CE33E6}"/>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4" name="Table Placeholder 6">
            <a:extLst>
              <a:ext uri="{FF2B5EF4-FFF2-40B4-BE49-F238E27FC236}">
                <a16:creationId xmlns:a16="http://schemas.microsoft.com/office/drawing/2014/main" id="{6F9FBAAF-4E10-1943-BC23-F3AC4D81736B}"/>
              </a:ext>
            </a:extLst>
          </p:cNvPr>
          <p:cNvSpPr>
            <a:spLocks noGrp="1"/>
          </p:cNvSpPr>
          <p:nvPr>
            <p:ph type="tbl" sz="quarter" idx="11"/>
          </p:nvPr>
        </p:nvSpPr>
        <p:spPr>
          <a:xfrm>
            <a:off x="977152" y="1732041"/>
            <a:ext cx="10250074" cy="4039582"/>
          </a:xfrm>
        </p:spPr>
        <p:txBody>
          <a:bodyPr/>
          <a:lstStyle/>
          <a:p>
            <a:endParaRPr lang="en-US"/>
          </a:p>
        </p:txBody>
      </p:sp>
    </p:spTree>
    <p:extLst>
      <p:ext uri="{BB962C8B-B14F-4D97-AF65-F5344CB8AC3E}">
        <p14:creationId xmlns:p14="http://schemas.microsoft.com/office/powerpoint/2010/main" val="525243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E18918C-220B-1B40-82A6-C26052D3B5D9}"/>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3385469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6E055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4EBB8F-0CD4-CB4E-9F36-7B22888EC8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0809"/>
            <a:ext cx="2120637" cy="538469"/>
          </a:xfrm>
          <a:prstGeom prst="rect">
            <a:avLst/>
          </a:prstGeom>
        </p:spPr>
      </p:pic>
      <p:pic>
        <p:nvPicPr>
          <p:cNvPr id="6" name="Picture 5">
            <a:extLst>
              <a:ext uri="{FF2B5EF4-FFF2-40B4-BE49-F238E27FC236}">
                <a16:creationId xmlns:a16="http://schemas.microsoft.com/office/drawing/2014/main" id="{704D8A0C-CCFD-DB45-ACD6-D7428459A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28687" y="3624478"/>
            <a:ext cx="3271257" cy="3112738"/>
          </a:xfrm>
          <a:prstGeom prst="rect">
            <a:avLst/>
          </a:prstGeom>
        </p:spPr>
      </p:pic>
      <p:sp>
        <p:nvSpPr>
          <p:cNvPr id="7" name="Title 1">
            <a:extLst>
              <a:ext uri="{FF2B5EF4-FFF2-40B4-BE49-F238E27FC236}">
                <a16:creationId xmlns:a16="http://schemas.microsoft.com/office/drawing/2014/main" id="{0498D48C-F427-4649-9DE0-276677CD9E24}"/>
              </a:ext>
            </a:extLst>
          </p:cNvPr>
          <p:cNvSpPr>
            <a:spLocks noGrp="1"/>
          </p:cNvSpPr>
          <p:nvPr>
            <p:ph type="ctrTitle"/>
          </p:nvPr>
        </p:nvSpPr>
        <p:spPr>
          <a:xfrm>
            <a:off x="242363" y="569800"/>
            <a:ext cx="9526670" cy="4451197"/>
          </a:xfrm>
          <a:prstGeom prst="rect">
            <a:avLst/>
          </a:prstGeom>
        </p:spPr>
        <p:txBody>
          <a:bodyPr anchor="t" anchorCtr="0">
            <a:normAutofit/>
          </a:bodyPr>
          <a:lstStyle>
            <a:lvl1pPr algn="l">
              <a:defRPr sz="4400" b="1" i="0">
                <a:solidFill>
                  <a:schemeClr val="accent2"/>
                </a:solidFill>
                <a:latin typeface="Galano Grotesque" pitchFamily="2" charset="77"/>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9818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5918309"/>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62070-E715-F948-84FF-4FDF051293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9599" y="4058311"/>
            <a:ext cx="2328977" cy="2508129"/>
          </a:xfrm>
          <a:prstGeom prst="rect">
            <a:avLst/>
          </a:prstGeom>
        </p:spPr>
      </p:pic>
      <p:sp>
        <p:nvSpPr>
          <p:cNvPr id="6" name="Text Placeholder 2">
            <a:extLst>
              <a:ext uri="{FF2B5EF4-FFF2-40B4-BE49-F238E27FC236}">
                <a16:creationId xmlns:a16="http://schemas.microsoft.com/office/drawing/2014/main" id="{844EA512-46A8-844E-A811-6AF9FEA54BA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7" name="Title Placeholder 1">
            <a:extLst>
              <a:ext uri="{FF2B5EF4-FFF2-40B4-BE49-F238E27FC236}">
                <a16:creationId xmlns:a16="http://schemas.microsoft.com/office/drawing/2014/main" id="{1AEF5DC0-33D5-DD47-B639-87DBF1D34AD4}"/>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2677321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1B2B50D-E9EB-BD48-911E-D13D8E4FE308}"/>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
        <p:nvSpPr>
          <p:cNvPr id="4" name="Chart Placeholder 3">
            <a:extLst>
              <a:ext uri="{FF2B5EF4-FFF2-40B4-BE49-F238E27FC236}">
                <a16:creationId xmlns:a16="http://schemas.microsoft.com/office/drawing/2014/main" id="{6EA5042A-72C8-9E43-B4F7-29A25A7F9496}"/>
              </a:ext>
            </a:extLst>
          </p:cNvPr>
          <p:cNvSpPr>
            <a:spLocks noGrp="1"/>
          </p:cNvSpPr>
          <p:nvPr>
            <p:ph type="chart" sz="quarter" idx="10"/>
          </p:nvPr>
        </p:nvSpPr>
        <p:spPr>
          <a:xfrm>
            <a:off x="1407888" y="1559623"/>
            <a:ext cx="9376228" cy="4212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3646953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6">
            <a:extLst>
              <a:ext uri="{FF2B5EF4-FFF2-40B4-BE49-F238E27FC236}">
                <a16:creationId xmlns:a16="http://schemas.microsoft.com/office/drawing/2014/main" id="{355A2623-B206-0746-A935-6E08075554F5}"/>
              </a:ext>
            </a:extLst>
          </p:cNvPr>
          <p:cNvSpPr>
            <a:spLocks noGrp="1"/>
          </p:cNvSpPr>
          <p:nvPr>
            <p:ph type="tbl" sz="quarter" idx="11"/>
          </p:nvPr>
        </p:nvSpPr>
        <p:spPr>
          <a:xfrm>
            <a:off x="977152" y="1732041"/>
            <a:ext cx="10250074" cy="4039582"/>
          </a:xfrm>
        </p:spPr>
        <p:txBody>
          <a:bodyPr/>
          <a:lstStyle/>
          <a:p>
            <a:endParaRPr lang="en-US"/>
          </a:p>
        </p:txBody>
      </p:sp>
      <p:sp>
        <p:nvSpPr>
          <p:cNvPr id="3" name="Title Placeholder 1">
            <a:extLst>
              <a:ext uri="{FF2B5EF4-FFF2-40B4-BE49-F238E27FC236}">
                <a16:creationId xmlns:a16="http://schemas.microsoft.com/office/drawing/2014/main" id="{CD7AB15A-8C72-0845-BB67-8302A4CC6EB4}"/>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3394245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4484B62C-4E6F-D04E-803E-F460531A547C}"/>
              </a:ext>
            </a:extLst>
          </p:cNvPr>
          <p:cNvSpPr>
            <a:spLocks noGrp="1"/>
          </p:cNvSpPr>
          <p:nvPr>
            <p:ph type="pic" sz="quarter" idx="10"/>
          </p:nvPr>
        </p:nvSpPr>
        <p:spPr>
          <a:xfrm>
            <a:off x="964774" y="669925"/>
            <a:ext cx="10262452" cy="4623902"/>
          </a:xfrm>
        </p:spPr>
        <p:txBody>
          <a:bodyPr/>
          <a:lstStyle/>
          <a:p>
            <a:endParaRPr lang="en-US"/>
          </a:p>
        </p:txBody>
      </p:sp>
    </p:spTree>
    <p:extLst>
      <p:ext uri="{BB962C8B-B14F-4D97-AF65-F5344CB8AC3E}">
        <p14:creationId xmlns:p14="http://schemas.microsoft.com/office/powerpoint/2010/main" val="114200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714790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275593819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9783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ING">
    <p:bg>
      <p:bgPr>
        <a:solidFill>
          <a:srgbClr val="14285A"/>
        </a:solidFill>
        <a:effectLst/>
      </p:bgPr>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5A427F3-E2BB-6344-B710-2373D73C63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
        <p:nvSpPr>
          <p:cNvPr id="9" name="Title 1">
            <a:extLst>
              <a:ext uri="{FF2B5EF4-FFF2-40B4-BE49-F238E27FC236}">
                <a16:creationId xmlns:a16="http://schemas.microsoft.com/office/drawing/2014/main" id="{2A3CF426-AA0C-AE44-8F36-4AE126E4F060}"/>
              </a:ext>
            </a:extLst>
          </p:cNvPr>
          <p:cNvSpPr>
            <a:spLocks noGrp="1"/>
          </p:cNvSpPr>
          <p:nvPr>
            <p:ph type="ctrTitle" hasCustomPrompt="1"/>
          </p:nvPr>
        </p:nvSpPr>
        <p:spPr>
          <a:xfrm>
            <a:off x="256584" y="580620"/>
            <a:ext cx="9722303" cy="4130528"/>
          </a:xfrm>
        </p:spPr>
        <p:txBody>
          <a:bodyPr anchor="t" anchorCtr="0">
            <a:normAutofit/>
          </a:bodyPr>
          <a:lstStyle>
            <a:lvl1pPr algn="l">
              <a:defRPr sz="44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pic>
        <p:nvPicPr>
          <p:cNvPr id="6" name="Picture 5">
            <a:extLst>
              <a:ext uri="{FF2B5EF4-FFF2-40B4-BE49-F238E27FC236}">
                <a16:creationId xmlns:a16="http://schemas.microsoft.com/office/drawing/2014/main" id="{5BF0252A-688F-B54D-8B28-AE0D13B6B1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26664" y="3592762"/>
            <a:ext cx="3365335" cy="3056516"/>
          </a:xfrm>
          <a:prstGeom prst="rect">
            <a:avLst/>
          </a:prstGeom>
        </p:spPr>
      </p:pic>
    </p:spTree>
    <p:extLst>
      <p:ext uri="{BB962C8B-B14F-4D97-AF65-F5344CB8AC3E}">
        <p14:creationId xmlns:p14="http://schemas.microsoft.com/office/powerpoint/2010/main" val="44471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893D0BD-2267-614D-B7D5-207D1D8B559E}"/>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6" name="Picture 5">
            <a:extLst>
              <a:ext uri="{FF2B5EF4-FFF2-40B4-BE49-F238E27FC236}">
                <a16:creationId xmlns:a16="http://schemas.microsoft.com/office/drawing/2014/main" id="{E457E298-459D-7B42-A246-62A24E9A1A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42929" y="3936571"/>
            <a:ext cx="2949071" cy="2193759"/>
          </a:xfrm>
          <a:prstGeom prst="rect">
            <a:avLst/>
          </a:prstGeom>
        </p:spPr>
      </p:pic>
      <p:sp>
        <p:nvSpPr>
          <p:cNvPr id="7" name="Text Placeholder 2">
            <a:extLst>
              <a:ext uri="{FF2B5EF4-FFF2-40B4-BE49-F238E27FC236}">
                <a16:creationId xmlns:a16="http://schemas.microsoft.com/office/drawing/2014/main" id="{22032717-BDC8-E14E-BA9E-E241A5B4A633}"/>
              </a:ext>
            </a:extLst>
          </p:cNvPr>
          <p:cNvSpPr>
            <a:spLocks noGrp="1"/>
          </p:cNvSpPr>
          <p:nvPr>
            <p:ph idx="1"/>
          </p:nvPr>
        </p:nvSpPr>
        <p:spPr>
          <a:xfrm>
            <a:off x="247813" y="1825625"/>
            <a:ext cx="8995116" cy="3951061"/>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05815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8.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userDrawn="1"/>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9884374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5" r:id="rId3"/>
    <p:sldLayoutId id="2147483737"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AE460-313E-E44B-B6D6-818EF6C24DD2}"/>
              </a:ext>
            </a:extLst>
          </p:cNvPr>
          <p:cNvSpPr/>
          <p:nvPr userDrawn="1"/>
        </p:nvSpPr>
        <p:spPr>
          <a:xfrm>
            <a:off x="0" y="5924938"/>
            <a:ext cx="12192000" cy="933062"/>
          </a:xfrm>
          <a:prstGeom prst="rect">
            <a:avLst/>
          </a:prstGeom>
          <a:solidFill>
            <a:srgbClr val="14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9" name="Text Placeholder 2">
            <a:extLst>
              <a:ext uri="{FF2B5EF4-FFF2-40B4-BE49-F238E27FC236}">
                <a16:creationId xmlns:a16="http://schemas.microsoft.com/office/drawing/2014/main" id="{1DDE18BE-0443-7249-A6BE-542A6F94292E}"/>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0" name="Picture 9" descr="A picture containing drawing&#10;&#10;Description automatically generated">
            <a:extLst>
              <a:ext uri="{FF2B5EF4-FFF2-40B4-BE49-F238E27FC236}">
                <a16:creationId xmlns:a16="http://schemas.microsoft.com/office/drawing/2014/main" id="{816409AE-B830-694A-9045-D1F9B42BE09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
        <p:nvSpPr>
          <p:cNvPr id="11" name="Title Placeholder 1">
            <a:extLst>
              <a:ext uri="{FF2B5EF4-FFF2-40B4-BE49-F238E27FC236}">
                <a16:creationId xmlns:a16="http://schemas.microsoft.com/office/drawing/2014/main" id="{81E9B7C9-8F76-AA4B-9E9B-F91CA754E8D6}"/>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133728367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7" r:id="rId3"/>
    <p:sldLayoutId id="2147483743" r:id="rId4"/>
    <p:sldLayoutId id="2147483728" r:id="rId5"/>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69AB0-BD0D-9B49-8B0A-393F9D16F820}"/>
              </a:ext>
            </a:extLst>
          </p:cNvPr>
          <p:cNvSpPr/>
          <p:nvPr userDrawn="1"/>
        </p:nvSpPr>
        <p:spPr>
          <a:xfrm>
            <a:off x="0" y="5924938"/>
            <a:ext cx="12192000" cy="933061"/>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D00"/>
              </a:solidFill>
              <a:highlight>
                <a:srgbClr val="FFCD00"/>
              </a:highlight>
              <a:latin typeface="Galano Grotesque" pitchFamily="2" charset="77"/>
            </a:endParaRPr>
          </a:p>
        </p:txBody>
      </p:sp>
      <p:sp>
        <p:nvSpPr>
          <p:cNvPr id="9" name="Text Placeholder 2">
            <a:extLst>
              <a:ext uri="{FF2B5EF4-FFF2-40B4-BE49-F238E27FC236}">
                <a16:creationId xmlns:a16="http://schemas.microsoft.com/office/drawing/2014/main" id="{CD4E4081-3362-B949-90B9-B0D55AA36064}"/>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10" name="Title Placeholder 1">
            <a:extLst>
              <a:ext uri="{FF2B5EF4-FFF2-40B4-BE49-F238E27FC236}">
                <a16:creationId xmlns:a16="http://schemas.microsoft.com/office/drawing/2014/main" id="{9FF39D3F-A20B-134C-973D-F3037F98828D}"/>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12" name="Picture 11">
            <a:extLst>
              <a:ext uri="{FF2B5EF4-FFF2-40B4-BE49-F238E27FC236}">
                <a16:creationId xmlns:a16="http://schemas.microsoft.com/office/drawing/2014/main" id="{5830EFAC-DF4D-4C48-B4B8-D3AD4E014B6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59704" y="6119118"/>
            <a:ext cx="2120640" cy="530160"/>
          </a:xfrm>
          <a:prstGeom prst="rect">
            <a:avLst/>
          </a:prstGeom>
        </p:spPr>
      </p:pic>
    </p:spTree>
    <p:extLst>
      <p:ext uri="{BB962C8B-B14F-4D97-AF65-F5344CB8AC3E}">
        <p14:creationId xmlns:p14="http://schemas.microsoft.com/office/powerpoint/2010/main" val="23998034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744" r:id="rId4"/>
    <p:sldLayoutId id="2147483667" r:id="rId5"/>
    <p:sldLayoutId id="2147483749" r:id="rId6"/>
  </p:sldLayoutIdLst>
  <p:txStyles>
    <p:titleStyle>
      <a:lvl1pPr algn="l" defTabSz="914400" rtl="0" eaLnBrk="1" latinLnBrk="0" hangingPunct="1">
        <a:lnSpc>
          <a:spcPct val="90000"/>
        </a:lnSpc>
        <a:spcBef>
          <a:spcPct val="0"/>
        </a:spcBef>
        <a:buNone/>
        <a:defRPr sz="3600" b="1" i="0" kern="1200">
          <a:solidFill>
            <a:schemeClr val="accent2"/>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33EA3E-0FF0-4C47-8BEE-B4737919FAFF}"/>
              </a:ext>
            </a:extLst>
          </p:cNvPr>
          <p:cNvSpPr/>
          <p:nvPr userDrawn="1"/>
        </p:nvSpPr>
        <p:spPr>
          <a:xfrm>
            <a:off x="0" y="5924938"/>
            <a:ext cx="12192000" cy="933062"/>
          </a:xfrm>
          <a:prstGeom prst="rect">
            <a:avLst/>
          </a:prstGeom>
          <a:solidFill>
            <a:srgbClr val="F58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9" name="Text Placeholder 2">
            <a:extLst>
              <a:ext uri="{FF2B5EF4-FFF2-40B4-BE49-F238E27FC236}">
                <a16:creationId xmlns:a16="http://schemas.microsoft.com/office/drawing/2014/main" id="{86F241D4-7CA0-3248-B76A-B623C4281DC5}"/>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10" name="Title Placeholder 1">
            <a:extLst>
              <a:ext uri="{FF2B5EF4-FFF2-40B4-BE49-F238E27FC236}">
                <a16:creationId xmlns:a16="http://schemas.microsoft.com/office/drawing/2014/main" id="{E0DFF535-E6EC-084D-8795-0EF6E0AE3CF1}"/>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11" name="Picture 10">
            <a:extLst>
              <a:ext uri="{FF2B5EF4-FFF2-40B4-BE49-F238E27FC236}">
                <a16:creationId xmlns:a16="http://schemas.microsoft.com/office/drawing/2014/main" id="{5EB37310-0AFF-4943-A6AB-E8454B4A019A}"/>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704" y="6119118"/>
            <a:ext cx="2120640" cy="530160"/>
          </a:xfrm>
          <a:prstGeom prst="rect">
            <a:avLst/>
          </a:prstGeom>
        </p:spPr>
      </p:pic>
    </p:spTree>
    <p:extLst>
      <p:ext uri="{BB962C8B-B14F-4D97-AF65-F5344CB8AC3E}">
        <p14:creationId xmlns:p14="http://schemas.microsoft.com/office/powerpoint/2010/main" val="23974681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745" r:id="rId4"/>
    <p:sldLayoutId id="2147483673" r:id="rId5"/>
  </p:sldLayoutIdLst>
  <p:txStyles>
    <p:titleStyle>
      <a:lvl1pPr algn="l" defTabSz="914400" rtl="0" eaLnBrk="1" latinLnBrk="0" hangingPunct="1">
        <a:lnSpc>
          <a:spcPct val="90000"/>
        </a:lnSpc>
        <a:spcBef>
          <a:spcPct val="0"/>
        </a:spcBef>
        <a:buNone/>
        <a:defRPr sz="3600" b="1" i="0" kern="1200">
          <a:solidFill>
            <a:schemeClr val="accent2"/>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55C0D0-F54D-F146-B15A-F320723E0665}"/>
              </a:ext>
            </a:extLst>
          </p:cNvPr>
          <p:cNvSpPr/>
          <p:nvPr userDrawn="1"/>
        </p:nvSpPr>
        <p:spPr>
          <a:xfrm>
            <a:off x="0" y="5924938"/>
            <a:ext cx="12192000" cy="933062"/>
          </a:xfrm>
          <a:prstGeom prst="rect">
            <a:avLst/>
          </a:prstGeom>
          <a:solidFill>
            <a:srgbClr val="BC1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6E055A"/>
              </a:highlight>
              <a:latin typeface="Galano Grotesque" pitchFamily="2" charset="77"/>
            </a:endParaRPr>
          </a:p>
        </p:txBody>
      </p:sp>
      <p:sp>
        <p:nvSpPr>
          <p:cNvPr id="8" name="Text Placeholder 2">
            <a:extLst>
              <a:ext uri="{FF2B5EF4-FFF2-40B4-BE49-F238E27FC236}">
                <a16:creationId xmlns:a16="http://schemas.microsoft.com/office/drawing/2014/main" id="{CF0F4BF2-82CE-B144-AA76-9D4DA98D5C3F}"/>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9" name="Title Placeholder 1">
            <a:extLst>
              <a:ext uri="{FF2B5EF4-FFF2-40B4-BE49-F238E27FC236}">
                <a16:creationId xmlns:a16="http://schemas.microsoft.com/office/drawing/2014/main" id="{61DC027F-5C5F-CF4F-A32B-26DC1B5D65E4}"/>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48B0CB75-277A-994C-914C-DF88C34D46A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2128712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746" r:id="rId4"/>
    <p:sldLayoutId id="2147483679" r:id="rId5"/>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3B8D1F-4C1F-FE4C-8FC0-E75BE6447032}"/>
              </a:ext>
            </a:extLst>
          </p:cNvPr>
          <p:cNvSpPr/>
          <p:nvPr userDrawn="1"/>
        </p:nvSpPr>
        <p:spPr>
          <a:xfrm>
            <a:off x="0" y="5924938"/>
            <a:ext cx="12192000" cy="933062"/>
          </a:xfrm>
          <a:prstGeom prst="rect">
            <a:avLst/>
          </a:prstGeom>
          <a:solidFill>
            <a:srgbClr val="288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6E055A"/>
              </a:highlight>
              <a:latin typeface="Galano Grotesque" pitchFamily="2" charset="77"/>
            </a:endParaRPr>
          </a:p>
        </p:txBody>
      </p:sp>
      <p:sp>
        <p:nvSpPr>
          <p:cNvPr id="8" name="Text Placeholder 2">
            <a:extLst>
              <a:ext uri="{FF2B5EF4-FFF2-40B4-BE49-F238E27FC236}">
                <a16:creationId xmlns:a16="http://schemas.microsoft.com/office/drawing/2014/main" id="{0311E81D-90C1-1941-8A55-373312FB8944}"/>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9" name="Title Placeholder 1">
            <a:extLst>
              <a:ext uri="{FF2B5EF4-FFF2-40B4-BE49-F238E27FC236}">
                <a16:creationId xmlns:a16="http://schemas.microsoft.com/office/drawing/2014/main" id="{2DD9672B-1D42-D041-9D97-D968E92F1730}"/>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96E78D21-3FE8-8547-B93F-6E53E489EA1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32809128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8" r:id="rId4"/>
    <p:sldLayoutId id="2147483697" r:id="rId5"/>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A0F7D5-CDF3-284B-9A0A-EA7E3FD73EFA}"/>
              </a:ext>
            </a:extLst>
          </p:cNvPr>
          <p:cNvSpPr/>
          <p:nvPr userDrawn="1"/>
        </p:nvSpPr>
        <p:spPr>
          <a:xfrm>
            <a:off x="0" y="5924938"/>
            <a:ext cx="12192000" cy="933062"/>
          </a:xfrm>
          <a:prstGeom prst="rect">
            <a:avLst/>
          </a:prstGeom>
          <a:solidFill>
            <a:srgbClr val="DA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6E055A"/>
              </a:highlight>
              <a:latin typeface="Galano Grotesque" pitchFamily="2" charset="77"/>
            </a:endParaRPr>
          </a:p>
        </p:txBody>
      </p:sp>
      <p:sp>
        <p:nvSpPr>
          <p:cNvPr id="7" name="Text Placeholder 2">
            <a:extLst>
              <a:ext uri="{FF2B5EF4-FFF2-40B4-BE49-F238E27FC236}">
                <a16:creationId xmlns:a16="http://schemas.microsoft.com/office/drawing/2014/main" id="{E3C0947A-5DA2-F643-ABB3-CBB9E6F4A01D}"/>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8" name="Title Placeholder 1">
            <a:extLst>
              <a:ext uri="{FF2B5EF4-FFF2-40B4-BE49-F238E27FC236}">
                <a16:creationId xmlns:a16="http://schemas.microsoft.com/office/drawing/2014/main" id="{BABAFE71-17E3-5847-9B3D-44FEDD7410EF}"/>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10" name="Picture 9" descr="A picture containing drawing&#10;&#10;Description automatically generated">
            <a:extLst>
              <a:ext uri="{FF2B5EF4-FFF2-40B4-BE49-F238E27FC236}">
                <a16:creationId xmlns:a16="http://schemas.microsoft.com/office/drawing/2014/main" id="{50420D34-FD84-AE42-BF0D-191DDC1C2F4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23920363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4" r:id="rId3"/>
    <p:sldLayoutId id="2147483747" r:id="rId4"/>
    <p:sldLayoutId id="2147483685" r:id="rId5"/>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F5F085-BD87-084E-90CC-712CC563C394}"/>
              </a:ext>
            </a:extLst>
          </p:cNvPr>
          <p:cNvSpPr/>
          <p:nvPr userDrawn="1"/>
        </p:nvSpPr>
        <p:spPr>
          <a:xfrm>
            <a:off x="0" y="5924938"/>
            <a:ext cx="12192000" cy="933062"/>
          </a:xfrm>
          <a:prstGeom prst="rect">
            <a:avLst/>
          </a:prstGeom>
          <a:solidFill>
            <a:srgbClr val="6E0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6E055A"/>
              </a:highlight>
              <a:latin typeface="Galano Grotesque" pitchFamily="2" charset="77"/>
            </a:endParaRPr>
          </a:p>
        </p:txBody>
      </p:sp>
      <p:sp>
        <p:nvSpPr>
          <p:cNvPr id="9" name="Text Placeholder 2">
            <a:extLst>
              <a:ext uri="{FF2B5EF4-FFF2-40B4-BE49-F238E27FC236}">
                <a16:creationId xmlns:a16="http://schemas.microsoft.com/office/drawing/2014/main" id="{20724D80-AD95-E046-932A-D00AB4E842F9}"/>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10" name="Title Placeholder 1">
            <a:extLst>
              <a:ext uri="{FF2B5EF4-FFF2-40B4-BE49-F238E27FC236}">
                <a16:creationId xmlns:a16="http://schemas.microsoft.com/office/drawing/2014/main" id="{E10DD8C2-F78B-D74D-AB80-935E3E3E64AD}"/>
              </a:ext>
            </a:extLst>
          </p:cNvPr>
          <p:cNvSpPr>
            <a:spLocks noGrp="1"/>
          </p:cNvSpPr>
          <p:nvPr>
            <p:ph type="title"/>
          </p:nvPr>
        </p:nvSpPr>
        <p:spPr>
          <a:xfrm>
            <a:off x="247813" y="234440"/>
            <a:ext cx="11553662" cy="1325563"/>
          </a:xfrm>
          <a:prstGeom prst="rect">
            <a:avLst/>
          </a:prstGeom>
        </p:spPr>
        <p:txBody>
          <a:bodyPr vert="horz" lIns="91440" tIns="45720" rIns="91440" bIns="45720" rtlCol="0" anchor="t" anchorCtr="0">
            <a:noAutofit/>
          </a:bodyPr>
          <a:lstStyle/>
          <a:p>
            <a:r>
              <a:rPr lang="en-GB"/>
              <a:t>Click to edit Master title style</a:t>
            </a:r>
            <a:endParaRPr lang="en-US"/>
          </a:p>
        </p:txBody>
      </p:sp>
      <p:pic>
        <p:nvPicPr>
          <p:cNvPr id="11" name="Picture 10">
            <a:extLst>
              <a:ext uri="{FF2B5EF4-FFF2-40B4-BE49-F238E27FC236}">
                <a16:creationId xmlns:a16="http://schemas.microsoft.com/office/drawing/2014/main" id="{A009F5AD-73F0-C547-B3FD-639339BCC12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59704" y="6110809"/>
            <a:ext cx="2120637" cy="538469"/>
          </a:xfrm>
          <a:prstGeom prst="rect">
            <a:avLst/>
          </a:prstGeom>
        </p:spPr>
      </p:pic>
    </p:spTree>
    <p:extLst>
      <p:ext uri="{BB962C8B-B14F-4D97-AF65-F5344CB8AC3E}">
        <p14:creationId xmlns:p14="http://schemas.microsoft.com/office/powerpoint/2010/main" val="20944297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748" r:id="rId4"/>
    <p:sldLayoutId id="2147483691" r:id="rId5"/>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booktrust.org.uk/what-we-do/programmes-and-campaigns/letterbox-club/a-sneak-peek-inside-letterbox-club/look-inside-letterbox-club"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booktrust.org.uk/letterbox-club" TargetMode="Externa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hyperlink" Target="https://www.booktrust.org.uk/letterbox-club" TargetMode="External"/><Relationship Id="rId2" Type="http://schemas.openxmlformats.org/officeDocument/2006/relationships/image" Target="../media/image41.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booktrust.org.uk/news-and-features/features/2024/march/the-value-of-maths-games/" TargetMode="External"/><Relationship Id="rId1" Type="http://schemas.openxmlformats.org/officeDocument/2006/relationships/slideLayout" Target="../slideLayouts/slideLayout7.xml"/><Relationship Id="rId4" Type="http://schemas.openxmlformats.org/officeDocument/2006/relationships/hyperlink" Target="https://www.booktrust.org.uk/letterbox-club"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booktrust.org.uk/letterbox-club"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booktrust.org.uk/letterbox-club" TargetMode="External"/><Relationship Id="rId2" Type="http://schemas.microsoft.com/office/2018/10/relationships/comments" Target="../comments/modernComment_13E_287D58C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www.booktrust.org.uk/letterbox-clu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hyperlink" Target="https://www.booktrust.org.uk/letterbox-clu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hyperlink" Target="https://www.booktrust.org.uk/letterbox-club"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booktrust.org.uk/letterbox-club"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BOXoGK-iRkE?feature=oembed" TargetMode="External"/><Relationship Id="rId5" Type="http://schemas.openxmlformats.org/officeDocument/2006/relationships/hyperlink" Target="https://www.booktrust.org.uk/letterbox-club" TargetMode="Externa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booktrust.org.uk/letterbox-club" TargetMode="External"/><Relationship Id="rId1" Type="http://schemas.openxmlformats.org/officeDocument/2006/relationships/slideLayout" Target="../slideLayouts/slideLayout7.xml"/><Relationship Id="rId5" Type="http://schemas.openxmlformats.org/officeDocument/2006/relationships/hyperlink" Target="https://www.booktrust.org.uk/globalassets/resources/letterbox-club/bt_letterbox_infographic_2024.pdf" TargetMode="Externa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booktrust.org.uk/letterbox-club"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A5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BEC2-CE87-7648-8E5D-735D33E6745F}"/>
              </a:ext>
            </a:extLst>
          </p:cNvPr>
          <p:cNvSpPr>
            <a:spLocks noGrp="1"/>
          </p:cNvSpPr>
          <p:nvPr>
            <p:ph type="ctrTitle" idx="4294967295"/>
          </p:nvPr>
        </p:nvSpPr>
        <p:spPr>
          <a:xfrm>
            <a:off x="5479133" y="1236004"/>
            <a:ext cx="5506692" cy="4385991"/>
          </a:xfrm>
        </p:spPr>
        <p:txBody>
          <a:bodyPr>
            <a:normAutofit/>
          </a:bodyPr>
          <a:lstStyle/>
          <a:p>
            <a:r>
              <a:rPr lang="en-US" sz="4000" dirty="0">
                <a:solidFill>
                  <a:schemeClr val="bg1"/>
                </a:solidFill>
              </a:rPr>
              <a:t>Bringing the magic of reading and numeracy to pupil premium and vulnerable learners age 3-13</a:t>
            </a:r>
            <a:br>
              <a:rPr lang="en-GB" dirty="0">
                <a:solidFill>
                  <a:schemeClr val="bg1"/>
                </a:solidFill>
              </a:rPr>
            </a:br>
            <a:endParaRPr lang="en-US" dirty="0">
              <a:solidFill>
                <a:schemeClr val="bg1"/>
              </a:solidFill>
            </a:endParaRPr>
          </a:p>
        </p:txBody>
      </p:sp>
      <p:pic>
        <p:nvPicPr>
          <p:cNvPr id="4" name="Picture 3" descr="A white text on a black background&#10;&#10;Description automatically generated">
            <a:extLst>
              <a:ext uri="{FF2B5EF4-FFF2-40B4-BE49-F238E27FC236}">
                <a16:creationId xmlns:a16="http://schemas.microsoft.com/office/drawing/2014/main" id="{0894DEAE-5AF2-0E6D-3F6F-3799EB032C3C}"/>
              </a:ext>
            </a:extLst>
          </p:cNvPr>
          <p:cNvPicPr>
            <a:picLocks noChangeAspect="1"/>
          </p:cNvPicPr>
          <p:nvPr/>
        </p:nvPicPr>
        <p:blipFill>
          <a:blip r:embed="rId2"/>
          <a:stretch>
            <a:fillRect/>
          </a:stretch>
        </p:blipFill>
        <p:spPr>
          <a:xfrm>
            <a:off x="10043629" y="5415563"/>
            <a:ext cx="1740060" cy="1315072"/>
          </a:xfrm>
          <a:prstGeom prst="rect">
            <a:avLst/>
          </a:prstGeom>
        </p:spPr>
      </p:pic>
      <p:pic>
        <p:nvPicPr>
          <p:cNvPr id="6" name="Picture 5" descr="A child reading a book&#10;&#10;Description automatically generated">
            <a:extLst>
              <a:ext uri="{FF2B5EF4-FFF2-40B4-BE49-F238E27FC236}">
                <a16:creationId xmlns:a16="http://schemas.microsoft.com/office/drawing/2014/main" id="{97BAC9A2-F8E6-5D79-C82E-CAE7C3EFE8EE}"/>
              </a:ext>
            </a:extLst>
          </p:cNvPr>
          <p:cNvPicPr>
            <a:picLocks noChangeAspect="1"/>
          </p:cNvPicPr>
          <p:nvPr/>
        </p:nvPicPr>
        <p:blipFill>
          <a:blip r:embed="rId3"/>
          <a:stretch>
            <a:fillRect/>
          </a:stretch>
        </p:blipFill>
        <p:spPr>
          <a:xfrm>
            <a:off x="546176" y="831650"/>
            <a:ext cx="4570702" cy="4583913"/>
          </a:xfrm>
          <a:prstGeom prst="rect">
            <a:avLst/>
          </a:prstGeom>
        </p:spPr>
      </p:pic>
    </p:spTree>
    <p:extLst>
      <p:ext uri="{BB962C8B-B14F-4D97-AF65-F5344CB8AC3E}">
        <p14:creationId xmlns:p14="http://schemas.microsoft.com/office/powerpoint/2010/main" val="327068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143E5-A22A-9C3A-3CCF-83D8FFB7AA0C}"/>
              </a:ext>
            </a:extLst>
          </p:cNvPr>
          <p:cNvSpPr>
            <a:spLocks noGrp="1"/>
          </p:cNvSpPr>
          <p:nvPr>
            <p:ph type="title" idx="4294967295"/>
          </p:nvPr>
        </p:nvSpPr>
        <p:spPr>
          <a:xfrm>
            <a:off x="247813" y="225425"/>
            <a:ext cx="11553825" cy="1325563"/>
          </a:xfrm>
        </p:spPr>
        <p:txBody>
          <a:bodyPr/>
          <a:lstStyle/>
          <a:p>
            <a:r>
              <a:rPr lang="en-GB" dirty="0"/>
              <a:t>Take a look inside…</a:t>
            </a:r>
          </a:p>
        </p:txBody>
      </p:sp>
      <p:sp>
        <p:nvSpPr>
          <p:cNvPr id="4" name="TextBox 3">
            <a:extLst>
              <a:ext uri="{FF2B5EF4-FFF2-40B4-BE49-F238E27FC236}">
                <a16:creationId xmlns:a16="http://schemas.microsoft.com/office/drawing/2014/main" id="{F51D9669-70AB-0C4D-8FE1-4FABCA3D83C5}"/>
              </a:ext>
            </a:extLst>
          </p:cNvPr>
          <p:cNvSpPr txBox="1"/>
          <p:nvPr/>
        </p:nvSpPr>
        <p:spPr>
          <a:xfrm>
            <a:off x="247813" y="1004045"/>
            <a:ext cx="10772938" cy="646331"/>
          </a:xfrm>
          <a:prstGeom prst="rect">
            <a:avLst/>
          </a:prstGeom>
          <a:noFill/>
        </p:spPr>
        <p:txBody>
          <a:bodyPr wrap="square" lIns="91440" tIns="45720" rIns="91440" bIns="45720" anchor="t">
            <a:spAutoFit/>
          </a:bodyPr>
          <a:lstStyle/>
          <a:p>
            <a:r>
              <a:rPr lang="en-GB" b="0" i="0" u="none" strike="noStrike" dirty="0">
                <a:solidFill>
                  <a:srgbClr val="14285A"/>
                </a:solidFill>
                <a:effectLst/>
                <a:latin typeface="Galano Grotesque"/>
              </a:rPr>
              <a:t>Take a sneak peak inside a Letterbox club parcel, </a:t>
            </a:r>
            <a:r>
              <a:rPr lang="en-GB" b="0" i="0" u="none" strike="noStrike" dirty="0">
                <a:solidFill>
                  <a:srgbClr val="14285A"/>
                </a:solidFill>
                <a:effectLst/>
                <a:latin typeface="Galano Grotesque"/>
                <a:hlinkClick r:id="rId3">
                  <a:extLst>
                    <a:ext uri="{A12FA001-AC4F-418D-AE19-62706E023703}">
                      <ahyp:hlinkClr xmlns:ahyp="http://schemas.microsoft.com/office/drawing/2018/hyperlinkcolor" val="tx"/>
                    </a:ext>
                  </a:extLst>
                </a:hlinkClick>
              </a:rPr>
              <a:t>here</a:t>
            </a:r>
            <a:r>
              <a:rPr lang="en-GB" b="0" i="0" u="none" strike="noStrike" dirty="0">
                <a:solidFill>
                  <a:srgbClr val="14285A"/>
                </a:solidFill>
                <a:effectLst/>
                <a:latin typeface="Galano Grotesque"/>
              </a:rPr>
              <a:t> you will </a:t>
            </a:r>
            <a:r>
              <a:rPr lang="en-GB" dirty="0">
                <a:solidFill>
                  <a:srgbClr val="14285A"/>
                </a:solidFill>
                <a:latin typeface="Galano Grotesque"/>
              </a:rPr>
              <a:t>see examples</a:t>
            </a:r>
            <a:r>
              <a:rPr lang="en-GB" b="0" i="0" u="none" strike="noStrike" dirty="0">
                <a:solidFill>
                  <a:srgbClr val="14285A"/>
                </a:solidFill>
                <a:effectLst/>
                <a:latin typeface="Galano Grotesque"/>
              </a:rPr>
              <a:t> of what you might find </a:t>
            </a:r>
            <a:endParaRPr lang="en-GB" dirty="0">
              <a:solidFill>
                <a:srgbClr val="14285A"/>
              </a:solidFill>
              <a:latin typeface="Galano Grotesque"/>
            </a:endParaRPr>
          </a:p>
        </p:txBody>
      </p:sp>
      <p:pic>
        <p:nvPicPr>
          <p:cNvPr id="5" name="Picture 4" descr="A group of toys flying around&#10;&#10;Description automatically generated">
            <a:extLst>
              <a:ext uri="{FF2B5EF4-FFF2-40B4-BE49-F238E27FC236}">
                <a16:creationId xmlns:a16="http://schemas.microsoft.com/office/drawing/2014/main" id="{BD038CFB-2CC8-C948-787E-5CBE303BC3C6}"/>
              </a:ext>
            </a:extLst>
          </p:cNvPr>
          <p:cNvPicPr>
            <a:picLocks noChangeAspect="1"/>
          </p:cNvPicPr>
          <p:nvPr/>
        </p:nvPicPr>
        <p:blipFill>
          <a:blip r:embed="rId4"/>
          <a:stretch>
            <a:fillRect/>
          </a:stretch>
        </p:blipFill>
        <p:spPr>
          <a:xfrm>
            <a:off x="3482799" y="1550989"/>
            <a:ext cx="4102990" cy="41029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A4972961-367F-A4FD-6408-8C5F87A537C4}"/>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5">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50642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607E-4508-F6FC-64F2-6983AAC9EB95}"/>
              </a:ext>
            </a:extLst>
          </p:cNvPr>
          <p:cNvSpPr>
            <a:spLocks noGrp="1"/>
          </p:cNvSpPr>
          <p:nvPr>
            <p:ph type="title" idx="4294967295"/>
          </p:nvPr>
        </p:nvSpPr>
        <p:spPr>
          <a:xfrm>
            <a:off x="200189" y="297703"/>
            <a:ext cx="11553825" cy="1325563"/>
          </a:xfrm>
        </p:spPr>
        <p:txBody>
          <a:bodyPr/>
          <a:lstStyle/>
          <a:p>
            <a:r>
              <a:rPr lang="en-GB" dirty="0"/>
              <a:t>How are the books selected?</a:t>
            </a:r>
          </a:p>
        </p:txBody>
      </p:sp>
      <p:sp>
        <p:nvSpPr>
          <p:cNvPr id="5" name="TextBox 4">
            <a:extLst>
              <a:ext uri="{FF2B5EF4-FFF2-40B4-BE49-F238E27FC236}">
                <a16:creationId xmlns:a16="http://schemas.microsoft.com/office/drawing/2014/main" id="{921B56ED-816E-C21A-FCB9-73E053F58D85}"/>
              </a:ext>
            </a:extLst>
          </p:cNvPr>
          <p:cNvSpPr txBox="1"/>
          <p:nvPr/>
        </p:nvSpPr>
        <p:spPr>
          <a:xfrm>
            <a:off x="200189" y="1623266"/>
            <a:ext cx="5152862" cy="3139321"/>
          </a:xfrm>
          <a:prstGeom prst="rect">
            <a:avLst/>
          </a:prstGeom>
          <a:noFill/>
        </p:spPr>
        <p:txBody>
          <a:bodyPr wrap="square">
            <a:spAutoFit/>
          </a:bodyPr>
          <a:lstStyle/>
          <a:p>
            <a:pPr algn="l" rtl="0" fontAlgn="base"/>
            <a:r>
              <a:rPr lang="en-GB" b="0" i="0" u="none" strike="noStrike" dirty="0">
                <a:solidFill>
                  <a:srgbClr val="14285A"/>
                </a:solidFill>
                <a:effectLst/>
                <a:latin typeface="Galano Grotesque" panose="00000500000000000000" pitchFamily="50" charset="0"/>
              </a:rPr>
              <a:t>Everything you’ll find in the Letterbox Club parcels has been carefully curated by experts with an understanding of the needs of children experiencing vulnerability or disadvantage. </a:t>
            </a:r>
            <a:r>
              <a:rPr lang="en-US" b="0" i="0" dirty="0">
                <a:solidFill>
                  <a:srgbClr val="14285A"/>
                </a:solidFill>
                <a:effectLst/>
                <a:latin typeface="Galano Grotesque" panose="00000500000000000000" pitchFamily="50" charset="0"/>
              </a:rPr>
              <a:t>​</a:t>
            </a:r>
          </a:p>
          <a:p>
            <a:pPr algn="l" rtl="0" fontAlgn="base"/>
            <a:endParaRPr lang="en-US" b="0" i="0" dirty="0">
              <a:solidFill>
                <a:srgbClr val="14285A"/>
              </a:solidFill>
              <a:effectLst/>
              <a:latin typeface="Galano Grotesque" panose="00000500000000000000" pitchFamily="50" charset="0"/>
            </a:endParaRPr>
          </a:p>
          <a:p>
            <a:pPr algn="l" rtl="0" fontAlgn="base"/>
            <a:r>
              <a:rPr lang="en-GB" b="0" i="0" u="none" strike="noStrike" dirty="0">
                <a:solidFill>
                  <a:srgbClr val="14285A"/>
                </a:solidFill>
                <a:effectLst/>
                <a:latin typeface="Galano Grotesque" panose="00000500000000000000" pitchFamily="50" charset="0"/>
              </a:rPr>
              <a:t>Books are selected every year by an independent panel of experts, including virtual school practitioners, head teachers, teachers, foster carers, and young people who are care experienced. </a:t>
            </a:r>
            <a:r>
              <a:rPr lang="en-US" b="0" i="0" dirty="0">
                <a:solidFill>
                  <a:srgbClr val="14285A"/>
                </a:solidFill>
                <a:effectLst/>
                <a:latin typeface="Galano Grotesque" panose="00000500000000000000" pitchFamily="50" charset="0"/>
              </a:rPr>
              <a:t>​</a:t>
            </a:r>
          </a:p>
        </p:txBody>
      </p:sp>
      <p:pic>
        <p:nvPicPr>
          <p:cNvPr id="4" name="Picture 3" descr="A group of people reading books&#10;&#10;Description automatically generated">
            <a:extLst>
              <a:ext uri="{FF2B5EF4-FFF2-40B4-BE49-F238E27FC236}">
                <a16:creationId xmlns:a16="http://schemas.microsoft.com/office/drawing/2014/main" id="{1E2CDCCF-B111-6209-501F-BD56D57148E1}"/>
              </a:ext>
            </a:extLst>
          </p:cNvPr>
          <p:cNvPicPr>
            <a:picLocks noChangeAspect="1"/>
          </p:cNvPicPr>
          <p:nvPr/>
        </p:nvPicPr>
        <p:blipFill>
          <a:blip r:embed="rId2"/>
          <a:stretch>
            <a:fillRect/>
          </a:stretch>
        </p:blipFill>
        <p:spPr>
          <a:xfrm>
            <a:off x="5586345" y="1247775"/>
            <a:ext cx="6240591" cy="4162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BDF4D649-C5F2-E1C9-BB8F-A68BDEB3AC6E}"/>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3">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3836992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5C60-DA8F-3B0D-9539-1F79F5A2C79A}"/>
              </a:ext>
            </a:extLst>
          </p:cNvPr>
          <p:cNvSpPr>
            <a:spLocks noGrp="1"/>
          </p:cNvSpPr>
          <p:nvPr>
            <p:ph type="title" idx="4294967295"/>
          </p:nvPr>
        </p:nvSpPr>
        <p:spPr>
          <a:xfrm>
            <a:off x="300363" y="365561"/>
            <a:ext cx="11553825" cy="1325563"/>
          </a:xfrm>
        </p:spPr>
        <p:txBody>
          <a:bodyPr/>
          <a:lstStyle/>
          <a:p>
            <a:r>
              <a:rPr lang="en-GB" dirty="0">
                <a:latin typeface="Galano Grotesque"/>
                <a:cs typeface="Arial"/>
              </a:rPr>
              <a:t>The value of maths games for vulnerable learners </a:t>
            </a:r>
          </a:p>
        </p:txBody>
      </p:sp>
      <p:sp>
        <p:nvSpPr>
          <p:cNvPr id="5" name="TextBox 4">
            <a:extLst>
              <a:ext uri="{FF2B5EF4-FFF2-40B4-BE49-F238E27FC236}">
                <a16:creationId xmlns:a16="http://schemas.microsoft.com/office/drawing/2014/main" id="{91C4CCCD-1440-5991-705D-FFCEE9781323}"/>
              </a:ext>
            </a:extLst>
          </p:cNvPr>
          <p:cNvSpPr txBox="1"/>
          <p:nvPr/>
        </p:nvSpPr>
        <p:spPr>
          <a:xfrm>
            <a:off x="328072" y="992840"/>
            <a:ext cx="8031415" cy="5078313"/>
          </a:xfrm>
          <a:prstGeom prst="rect">
            <a:avLst/>
          </a:prstGeom>
          <a:noFill/>
        </p:spPr>
        <p:txBody>
          <a:bodyPr wrap="square" lIns="91440" tIns="45720" rIns="91440" bIns="45720" anchor="t">
            <a:spAutoFit/>
          </a:bodyPr>
          <a:lstStyle/>
          <a:p>
            <a:pPr algn="l" rtl="0" fontAlgn="base"/>
            <a:r>
              <a:rPr lang="en-US" sz="1800" b="0" i="0" u="none" strike="noStrike" dirty="0">
                <a:effectLst/>
                <a:latin typeface="Galano Grotesque"/>
              </a:rPr>
              <a:t>Inside every Letterbox Club parcel, you'll also find an age-appropriate </a:t>
            </a:r>
            <a:r>
              <a:rPr lang="en-US" sz="1800" b="0" i="0" u="none" strike="noStrike" dirty="0" err="1">
                <a:effectLst/>
                <a:latin typeface="Galano Grotesque"/>
              </a:rPr>
              <a:t>maths</a:t>
            </a:r>
            <a:r>
              <a:rPr lang="en-US" sz="1800" b="0" i="0" u="none" strike="noStrike" dirty="0">
                <a:effectLst/>
                <a:latin typeface="Galano Grotesque"/>
              </a:rPr>
              <a:t> game and resources designed for children to play independently</a:t>
            </a:r>
            <a:r>
              <a:rPr lang="en-US" dirty="0">
                <a:latin typeface="Galano Grotesque"/>
              </a:rPr>
              <a:t>,</a:t>
            </a:r>
            <a:r>
              <a:rPr lang="en-US" sz="1800" b="0" i="0" u="none" strike="noStrike" dirty="0">
                <a:effectLst/>
                <a:latin typeface="Galano Grotesque"/>
              </a:rPr>
              <a:t> or with others, to develop number confidence.</a:t>
            </a:r>
            <a:r>
              <a:rPr lang="en-US" sz="1800" b="0" i="0" dirty="0">
                <a:effectLst/>
                <a:latin typeface="Galano Grotesque"/>
              </a:rPr>
              <a:t>​</a:t>
            </a:r>
            <a:endParaRPr lang="en-US" b="0" i="0" dirty="0">
              <a:effectLst/>
              <a:latin typeface="Galano Grotesque"/>
            </a:endParaRPr>
          </a:p>
          <a:p>
            <a:pPr algn="l" rtl="0" fontAlgn="base"/>
            <a:r>
              <a:rPr lang="en-US" sz="1800" b="0" i="0" dirty="0">
                <a:effectLst/>
                <a:latin typeface="Galano Grotesque" panose="00000500000000000000" pitchFamily="50" charset="0"/>
              </a:rPr>
              <a:t>​</a:t>
            </a:r>
            <a:endParaRPr lang="en-US" b="0" i="0" dirty="0">
              <a:effectLst/>
              <a:latin typeface="Galano Grotesque" panose="00000500000000000000" pitchFamily="50" charset="0"/>
            </a:endParaRPr>
          </a:p>
          <a:p>
            <a:pPr algn="l" rtl="0" fontAlgn="base"/>
            <a:r>
              <a:rPr lang="en-US" sz="1800" b="1" u="none" strike="noStrike" dirty="0">
                <a:effectLst/>
                <a:latin typeface="Galano Grotesque" panose="00000500000000000000" pitchFamily="50" charset="0"/>
              </a:rPr>
              <a:t>Why?</a:t>
            </a:r>
            <a:r>
              <a:rPr lang="en-US" sz="1800" b="0" dirty="0">
                <a:effectLst/>
                <a:latin typeface="Galano Grotesque" panose="00000500000000000000" pitchFamily="50" charset="0"/>
              </a:rPr>
              <a:t>​</a:t>
            </a:r>
            <a:endParaRPr lang="en-US" b="0" dirty="0">
              <a:effectLst/>
              <a:latin typeface="Galano Grotesque" panose="00000500000000000000" pitchFamily="50" charset="0"/>
            </a:endParaRPr>
          </a:p>
          <a:p>
            <a:pPr algn="l" rtl="0" fontAlgn="base"/>
            <a:r>
              <a:rPr lang="en-US" sz="1800" b="0" i="0" dirty="0">
                <a:effectLst/>
                <a:latin typeface="Galano Grotesque" panose="00000500000000000000" pitchFamily="50" charset="0"/>
              </a:rPr>
              <a:t>​</a:t>
            </a:r>
            <a:endParaRPr lang="en-US" b="0" i="0" dirty="0">
              <a:effectLst/>
              <a:latin typeface="Galano Grotesque" panose="00000500000000000000" pitchFamily="50" charset="0"/>
            </a:endParaRPr>
          </a:p>
          <a:p>
            <a:pPr marL="285750" indent="-285750" fontAlgn="base">
              <a:buFont typeface="Arial" panose="020B0604020202020204" pitchFamily="34" charset="0"/>
              <a:buChar char="•"/>
            </a:pPr>
            <a:r>
              <a:rPr lang="en-US" sz="1800" b="0" i="0" u="none" strike="noStrike" dirty="0">
                <a:effectLst/>
                <a:latin typeface="Galano Grotesque"/>
              </a:rPr>
              <a:t>Engaging with numeracy in an accessible way </a:t>
            </a:r>
            <a:r>
              <a:rPr lang="en-US" dirty="0">
                <a:latin typeface="Galano Grotesque"/>
              </a:rPr>
              <a:t>builds self-regulation</a:t>
            </a:r>
            <a:r>
              <a:rPr lang="en-US" sz="1800" b="0" i="0" u="none" strike="noStrike" dirty="0">
                <a:effectLst/>
                <a:latin typeface="Galano Grotesque"/>
              </a:rPr>
              <a:t>, </a:t>
            </a:r>
            <a:r>
              <a:rPr lang="en-US" dirty="0">
                <a:latin typeface="Galano Grotesque"/>
              </a:rPr>
              <a:t>perseverance and</a:t>
            </a:r>
            <a:r>
              <a:rPr lang="en-US" sz="1800" b="0" i="0" u="none" strike="noStrike" dirty="0">
                <a:effectLst/>
                <a:latin typeface="Galano Grotesque"/>
              </a:rPr>
              <a:t> collaboration strategies</a:t>
            </a:r>
            <a:r>
              <a:rPr lang="en-US" sz="1800" b="0" i="0" dirty="0">
                <a:effectLst/>
                <a:latin typeface="Galano Grotesque"/>
              </a:rPr>
              <a:t>​</a:t>
            </a:r>
            <a:endParaRPr lang="en-US" b="0" i="0" dirty="0">
              <a:effectLst/>
              <a:latin typeface="Galano Grotesque"/>
            </a:endParaRPr>
          </a:p>
          <a:p>
            <a:pPr marL="285750" indent="-285750" algn="l" rtl="0" fontAlgn="base">
              <a:buFont typeface="Arial" panose="020B0604020202020204" pitchFamily="34" charset="0"/>
              <a:buChar char="•"/>
            </a:pPr>
            <a:r>
              <a:rPr lang="en-US" sz="1800" b="0" i="0" u="none" strike="noStrike" dirty="0" err="1">
                <a:effectLst/>
                <a:latin typeface="Galano Grotesque"/>
              </a:rPr>
              <a:t>Maths</a:t>
            </a:r>
            <a:r>
              <a:rPr lang="en-US" sz="1800" b="0" i="0" u="none" strike="noStrike" dirty="0">
                <a:effectLst/>
                <a:latin typeface="Galano Grotesque"/>
              </a:rPr>
              <a:t> games provide a structure and a process for children to engage in collaborative problem-solving to helping them to reach a goal. </a:t>
            </a:r>
            <a:r>
              <a:rPr lang="en-US" sz="1800" b="0" i="0" dirty="0">
                <a:effectLst/>
                <a:latin typeface="Galano Grotesque"/>
              </a:rPr>
              <a:t>​</a:t>
            </a:r>
            <a:endParaRPr lang="en-US" b="0" i="0" dirty="0">
              <a:effectLst/>
              <a:latin typeface="Galano Grotesque"/>
            </a:endParaRPr>
          </a:p>
          <a:p>
            <a:pPr marL="285750" indent="-285750" algn="l" rtl="0" fontAlgn="base">
              <a:buFont typeface="Arial" panose="020B0604020202020204" pitchFamily="34" charset="0"/>
              <a:buChar char="•"/>
            </a:pPr>
            <a:r>
              <a:rPr lang="en-US" sz="1800" b="0" i="0" u="none" strike="noStrike" dirty="0">
                <a:effectLst/>
                <a:latin typeface="Galano Grotesque"/>
              </a:rPr>
              <a:t>Games can build on children’s mathematics knowledge, generate repeated practice in a motivating context, and give children and adults an opportunity to discuss strategies and ideas. </a:t>
            </a:r>
            <a:r>
              <a:rPr lang="en-US" sz="1800" b="0" i="0" dirty="0">
                <a:effectLst/>
                <a:latin typeface="Galano Grotesque"/>
              </a:rPr>
              <a:t>​</a:t>
            </a:r>
            <a:endParaRPr lang="en-US" b="0" i="0" dirty="0">
              <a:effectLst/>
              <a:latin typeface="Galano Grotesque"/>
            </a:endParaRPr>
          </a:p>
          <a:p>
            <a:pPr marL="285750" indent="-285750" algn="l" rtl="0" fontAlgn="base">
              <a:buFont typeface="Arial" panose="020B0604020202020204" pitchFamily="34" charset="0"/>
              <a:buChar char="•"/>
            </a:pPr>
            <a:r>
              <a:rPr lang="en-US" sz="1800" b="0" i="0" u="none" strike="noStrike" dirty="0" err="1">
                <a:effectLst/>
                <a:latin typeface="Galano Grotesque"/>
              </a:rPr>
              <a:t>Maths</a:t>
            </a:r>
            <a:r>
              <a:rPr lang="en-US" sz="1800" b="0" i="0" u="none" strike="noStrike" dirty="0">
                <a:effectLst/>
                <a:latin typeface="Galano Grotesque"/>
              </a:rPr>
              <a:t> games </a:t>
            </a:r>
            <a:r>
              <a:rPr lang="en-US" dirty="0">
                <a:latin typeface="Galano Grotesque"/>
              </a:rPr>
              <a:t>support</a:t>
            </a:r>
            <a:r>
              <a:rPr lang="en-US" sz="1800" b="0" i="0" u="none" strike="noStrike" dirty="0">
                <a:effectLst/>
                <a:latin typeface="Galano Grotesque"/>
              </a:rPr>
              <a:t> children to learn how to approach failure with a growth mindset</a:t>
            </a:r>
            <a:r>
              <a:rPr lang="en-US" dirty="0">
                <a:latin typeface="Galano Grotesque"/>
              </a:rPr>
              <a:t>,</a:t>
            </a:r>
            <a:r>
              <a:rPr lang="en-US" sz="1800" b="0" i="0" u="none" strike="noStrike" dirty="0">
                <a:effectLst/>
                <a:latin typeface="Galano Grotesque"/>
              </a:rPr>
              <a:t> as games provide safe opportunities to take risks. </a:t>
            </a:r>
            <a:r>
              <a:rPr lang="en-US" sz="1800" b="0" i="0" dirty="0">
                <a:effectLst/>
                <a:latin typeface="Galano Grotesque"/>
              </a:rPr>
              <a:t>​</a:t>
            </a:r>
            <a:endParaRPr lang="en-US" b="0" i="0" dirty="0">
              <a:effectLst/>
              <a:latin typeface="Galano Grotesque"/>
            </a:endParaRPr>
          </a:p>
          <a:p>
            <a:pPr algn="l" rtl="0" fontAlgn="base"/>
            <a:r>
              <a:rPr lang="en-US" sz="1800" b="1" u="sng" strike="noStrike" dirty="0">
                <a:effectLst/>
                <a:latin typeface="Galano Grotesque"/>
                <a:hlinkClick r:id="rId2">
                  <a:extLst>
                    <a:ext uri="{A12FA001-AC4F-418D-AE19-62706E023703}">
                      <ahyp:hlinkClr xmlns:ahyp="http://schemas.microsoft.com/office/drawing/2018/hyperlinkcolor" val="tx"/>
                    </a:ext>
                  </a:extLst>
                </a:hlinkClick>
              </a:rPr>
              <a:t>Read more here</a:t>
            </a:r>
            <a:endParaRPr lang="en-US" b="0">
              <a:effectLst/>
              <a:latin typeface="Galano Grotesque"/>
            </a:endParaRPr>
          </a:p>
        </p:txBody>
      </p:sp>
      <p:pic>
        <p:nvPicPr>
          <p:cNvPr id="4" name="Picture 3" descr="A child looking at a cellphone&#10;&#10;Description automatically generated">
            <a:extLst>
              <a:ext uri="{FF2B5EF4-FFF2-40B4-BE49-F238E27FC236}">
                <a16:creationId xmlns:a16="http://schemas.microsoft.com/office/drawing/2014/main" id="{2C88D716-60F7-C1F3-50D5-498B7BE68100}"/>
              </a:ext>
            </a:extLst>
          </p:cNvPr>
          <p:cNvPicPr>
            <a:picLocks noChangeAspect="1"/>
          </p:cNvPicPr>
          <p:nvPr/>
        </p:nvPicPr>
        <p:blipFill>
          <a:blip r:embed="rId3"/>
          <a:stretch>
            <a:fillRect/>
          </a:stretch>
        </p:blipFill>
        <p:spPr>
          <a:xfrm>
            <a:off x="8692699" y="1135098"/>
            <a:ext cx="2939749" cy="44074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C8B950AF-9BB5-34EC-A7BD-2BFD665E642C}"/>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4">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73781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3AB1A-CF8E-390E-12A0-4E165B70D3FF}"/>
              </a:ext>
            </a:extLst>
          </p:cNvPr>
          <p:cNvSpPr>
            <a:spLocks noGrp="1"/>
          </p:cNvSpPr>
          <p:nvPr>
            <p:ph type="title" idx="4294967295"/>
          </p:nvPr>
        </p:nvSpPr>
        <p:spPr>
          <a:xfrm>
            <a:off x="190663" y="278114"/>
            <a:ext cx="11553825" cy="1325562"/>
          </a:xfrm>
        </p:spPr>
        <p:txBody>
          <a:bodyPr/>
          <a:lstStyle/>
          <a:p>
            <a:r>
              <a:rPr lang="en-GB" dirty="0"/>
              <a:t>Inspiring children for the future…</a:t>
            </a:r>
          </a:p>
        </p:txBody>
      </p:sp>
      <p:sp>
        <p:nvSpPr>
          <p:cNvPr id="3" name="TextBox 2">
            <a:extLst>
              <a:ext uri="{FF2B5EF4-FFF2-40B4-BE49-F238E27FC236}">
                <a16:creationId xmlns:a16="http://schemas.microsoft.com/office/drawing/2014/main" id="{58B77E01-1A93-823F-9A91-B4A33A822C83}"/>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2">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pic>
        <p:nvPicPr>
          <p:cNvPr id="5" name="Picture 4" descr="A square orange rectangular object&#10;&#10;Description automatically generated with medium confidence">
            <a:extLst>
              <a:ext uri="{FF2B5EF4-FFF2-40B4-BE49-F238E27FC236}">
                <a16:creationId xmlns:a16="http://schemas.microsoft.com/office/drawing/2014/main" id="{EE2A259E-BE6B-FFFC-F6A4-1F9FF1480708}"/>
              </a:ext>
            </a:extLst>
          </p:cNvPr>
          <p:cNvPicPr>
            <a:picLocks noChangeAspect="1"/>
          </p:cNvPicPr>
          <p:nvPr/>
        </p:nvPicPr>
        <p:blipFill rotWithShape="1">
          <a:blip r:embed="rId3"/>
          <a:srcRect l="12881" t="12043" r="13036" b="7730"/>
          <a:stretch/>
        </p:blipFill>
        <p:spPr>
          <a:xfrm>
            <a:off x="994533" y="1026620"/>
            <a:ext cx="3505200" cy="4621705"/>
          </a:xfrm>
          <a:prstGeom prst="rect">
            <a:avLst/>
          </a:prstGeom>
        </p:spPr>
      </p:pic>
      <p:sp>
        <p:nvSpPr>
          <p:cNvPr id="14" name="TextBox 13">
            <a:extLst>
              <a:ext uri="{FF2B5EF4-FFF2-40B4-BE49-F238E27FC236}">
                <a16:creationId xmlns:a16="http://schemas.microsoft.com/office/drawing/2014/main" id="{27CCB379-BBD5-2D7D-5843-4573491E67F9}"/>
              </a:ext>
            </a:extLst>
          </p:cNvPr>
          <p:cNvSpPr txBox="1"/>
          <p:nvPr/>
        </p:nvSpPr>
        <p:spPr>
          <a:xfrm>
            <a:off x="1251382" y="1179549"/>
            <a:ext cx="3037402" cy="4016484"/>
          </a:xfrm>
          <a:prstGeom prst="rect">
            <a:avLst/>
          </a:prstGeom>
          <a:noFill/>
        </p:spPr>
        <p:txBody>
          <a:bodyPr wrap="square" lIns="91440" tIns="45720" rIns="91440" bIns="45720" rtlCol="0" anchor="t">
            <a:spAutoFit/>
          </a:bodyPr>
          <a:lstStyle/>
          <a:p>
            <a:r>
              <a:rPr lang="en-GB" sz="1500" b="0" u="none" strike="noStrike" dirty="0">
                <a:solidFill>
                  <a:schemeClr val="bg1"/>
                </a:solidFill>
                <a:effectLst/>
                <a:latin typeface="Galano Grotesque"/>
              </a:rPr>
              <a:t>“For Looked After Children, books can open up their world. They can help explain things, build empathy, or help children to understand different situations. We often hear that books make children feel calmer and children themselves say the Letterbox Club is amazing and the books are lovely and inspiring.”</a:t>
            </a:r>
          </a:p>
          <a:p>
            <a:endParaRPr lang="en-GB" sz="1500" dirty="0">
              <a:solidFill>
                <a:schemeClr val="bg1"/>
              </a:solidFill>
              <a:latin typeface="Galano Grotesque"/>
            </a:endParaRPr>
          </a:p>
          <a:p>
            <a:r>
              <a:rPr lang="en-GB" sz="1500" b="1" u="none" strike="noStrike" dirty="0">
                <a:solidFill>
                  <a:schemeClr val="bg1"/>
                </a:solidFill>
                <a:effectLst/>
                <a:latin typeface="Galano Grotesque"/>
              </a:rPr>
              <a:t>Niki </a:t>
            </a:r>
            <a:r>
              <a:rPr lang="en-GB" sz="1500" b="1" u="none" strike="noStrike" dirty="0" err="1">
                <a:solidFill>
                  <a:schemeClr val="bg1"/>
                </a:solidFill>
                <a:effectLst/>
                <a:latin typeface="Galano Grotesque"/>
              </a:rPr>
              <a:t>Freckelton</a:t>
            </a:r>
            <a:r>
              <a:rPr lang="en-GB" sz="1500" b="1" u="none" strike="noStrike" dirty="0">
                <a:solidFill>
                  <a:schemeClr val="bg1"/>
                </a:solidFill>
                <a:effectLst/>
                <a:latin typeface="Galano Grotesque"/>
              </a:rPr>
              <a:t>, Officer for Children Looked After, Virtual School, Southampton City Council</a:t>
            </a:r>
            <a:endParaRPr lang="en-GB" sz="1500" b="1" dirty="0">
              <a:solidFill>
                <a:schemeClr val="bg1"/>
              </a:solidFill>
              <a:latin typeface="Galano Grotesque"/>
            </a:endParaRPr>
          </a:p>
        </p:txBody>
      </p:sp>
      <p:pic>
        <p:nvPicPr>
          <p:cNvPr id="6" name="Picture 5" descr="A square orange rectangular object&#10;&#10;Description automatically generated with medium confidence">
            <a:extLst>
              <a:ext uri="{FF2B5EF4-FFF2-40B4-BE49-F238E27FC236}">
                <a16:creationId xmlns:a16="http://schemas.microsoft.com/office/drawing/2014/main" id="{DBA995AE-D090-3476-9F1C-E1547A95D62D}"/>
              </a:ext>
            </a:extLst>
          </p:cNvPr>
          <p:cNvPicPr>
            <a:picLocks noChangeAspect="1"/>
          </p:cNvPicPr>
          <p:nvPr/>
        </p:nvPicPr>
        <p:blipFill rotWithShape="1">
          <a:blip r:embed="rId3"/>
          <a:srcRect l="12881" t="12043" r="13036" b="7730"/>
          <a:stretch/>
        </p:blipFill>
        <p:spPr>
          <a:xfrm>
            <a:off x="4634905" y="1026620"/>
            <a:ext cx="2922189" cy="2992930"/>
          </a:xfrm>
          <a:prstGeom prst="rect">
            <a:avLst/>
          </a:prstGeom>
        </p:spPr>
      </p:pic>
      <p:sp>
        <p:nvSpPr>
          <p:cNvPr id="16" name="TextBox 15">
            <a:extLst>
              <a:ext uri="{FF2B5EF4-FFF2-40B4-BE49-F238E27FC236}">
                <a16:creationId xmlns:a16="http://schemas.microsoft.com/office/drawing/2014/main" id="{B810CDDB-1D1A-71F3-BE9D-09358441D74A}"/>
              </a:ext>
            </a:extLst>
          </p:cNvPr>
          <p:cNvSpPr txBox="1"/>
          <p:nvPr/>
        </p:nvSpPr>
        <p:spPr>
          <a:xfrm>
            <a:off x="4892498" y="1176639"/>
            <a:ext cx="2378848" cy="2400657"/>
          </a:xfrm>
          <a:prstGeom prst="rect">
            <a:avLst/>
          </a:prstGeom>
          <a:noFill/>
        </p:spPr>
        <p:txBody>
          <a:bodyPr wrap="square" lIns="91440" tIns="45720" rIns="91440" bIns="45720" rtlCol="0" anchor="t">
            <a:spAutoFit/>
          </a:bodyPr>
          <a:lstStyle/>
          <a:p>
            <a:r>
              <a:rPr lang="en-GB" sz="1500" b="0" u="none" strike="noStrike" dirty="0">
                <a:solidFill>
                  <a:schemeClr val="bg1"/>
                </a:solidFill>
                <a:effectLst/>
                <a:latin typeface="Galano Grotesque"/>
              </a:rPr>
              <a:t>“[Letterbox Club] makes you spend time together. It gives you that quiet space where you can just sit and be with a book and not have anything else going on.” </a:t>
            </a:r>
            <a:endParaRPr lang="en-US" sz="1500" dirty="0">
              <a:solidFill>
                <a:schemeClr val="bg1"/>
              </a:solidFill>
              <a:latin typeface="Galano Grotesque"/>
            </a:endParaRPr>
          </a:p>
          <a:p>
            <a:endParaRPr lang="en-GB" sz="1500" b="1" dirty="0">
              <a:solidFill>
                <a:schemeClr val="bg1"/>
              </a:solidFill>
              <a:latin typeface="Galano Grotesque"/>
            </a:endParaRPr>
          </a:p>
          <a:p>
            <a:r>
              <a:rPr lang="en-GB" sz="1500" b="1" u="none" strike="noStrike" dirty="0">
                <a:solidFill>
                  <a:schemeClr val="bg1"/>
                </a:solidFill>
                <a:effectLst/>
                <a:latin typeface="Galano Grotesque"/>
              </a:rPr>
              <a:t>Foster carer</a:t>
            </a:r>
            <a:endParaRPr lang="en-US" sz="1500" dirty="0">
              <a:solidFill>
                <a:schemeClr val="bg1"/>
              </a:solidFill>
              <a:latin typeface="Galano Grotesque"/>
            </a:endParaRPr>
          </a:p>
        </p:txBody>
      </p:sp>
      <p:pic>
        <p:nvPicPr>
          <p:cNvPr id="8" name="Picture 7" descr="A square orange rectangular object&#10;&#10;Description automatically generated with medium confidence">
            <a:extLst>
              <a:ext uri="{FF2B5EF4-FFF2-40B4-BE49-F238E27FC236}">
                <a16:creationId xmlns:a16="http://schemas.microsoft.com/office/drawing/2014/main" id="{B338B381-2AAB-92AA-ED10-C8D5AF21130E}"/>
              </a:ext>
            </a:extLst>
          </p:cNvPr>
          <p:cNvPicPr>
            <a:picLocks noChangeAspect="1"/>
          </p:cNvPicPr>
          <p:nvPr/>
        </p:nvPicPr>
        <p:blipFill rotWithShape="1">
          <a:blip r:embed="rId3"/>
          <a:srcRect l="12881" t="12043" r="13036" b="7730"/>
          <a:stretch/>
        </p:blipFill>
        <p:spPr>
          <a:xfrm>
            <a:off x="7692266" y="1026619"/>
            <a:ext cx="3505200" cy="4621705"/>
          </a:xfrm>
          <a:prstGeom prst="rect">
            <a:avLst/>
          </a:prstGeom>
        </p:spPr>
      </p:pic>
      <p:sp>
        <p:nvSpPr>
          <p:cNvPr id="23" name="TextBox 22">
            <a:extLst>
              <a:ext uri="{FF2B5EF4-FFF2-40B4-BE49-F238E27FC236}">
                <a16:creationId xmlns:a16="http://schemas.microsoft.com/office/drawing/2014/main" id="{4A25A60E-E6A3-70E5-D0B3-53D166F87EFD}"/>
              </a:ext>
            </a:extLst>
          </p:cNvPr>
          <p:cNvSpPr txBox="1"/>
          <p:nvPr/>
        </p:nvSpPr>
        <p:spPr>
          <a:xfrm>
            <a:off x="7895228" y="1176639"/>
            <a:ext cx="3195642" cy="3293209"/>
          </a:xfrm>
          <a:prstGeom prst="rect">
            <a:avLst/>
          </a:prstGeom>
          <a:noFill/>
        </p:spPr>
        <p:txBody>
          <a:bodyPr wrap="square" lIns="91440" tIns="45720" rIns="91440" bIns="45720" rtlCol="0" anchor="t">
            <a:spAutoFit/>
          </a:bodyPr>
          <a:lstStyle/>
          <a:p>
            <a:r>
              <a:rPr lang="en-GB" sz="1600" b="0" u="none" strike="noStrike" dirty="0">
                <a:solidFill>
                  <a:schemeClr val="bg1"/>
                </a:solidFill>
                <a:effectLst/>
                <a:latin typeface="Galano Grotesque"/>
              </a:rPr>
              <a:t>"The work that BookTrust puts into curating the Letterbox Club packs is so valuable for the wider care of that child's development … As well as engaging them with a love of reading, it's about inspiring them to be excited about their futures and where they want to go.” </a:t>
            </a:r>
          </a:p>
          <a:p>
            <a:endParaRPr lang="en-GB" sz="1600" dirty="0">
              <a:solidFill>
                <a:schemeClr val="bg1"/>
              </a:solidFill>
              <a:latin typeface="Galano Grotesque"/>
            </a:endParaRPr>
          </a:p>
          <a:p>
            <a:r>
              <a:rPr lang="en-GB" sz="1600" b="1" u="none" strike="noStrike" dirty="0">
                <a:solidFill>
                  <a:schemeClr val="bg1"/>
                </a:solidFill>
                <a:effectLst/>
                <a:latin typeface="Galano Grotesque"/>
              </a:rPr>
              <a:t>Ruth Dunmore, Deputy  Head Teacher</a:t>
            </a:r>
            <a:endParaRPr lang="en-GB" sz="1600" b="1" dirty="0">
              <a:solidFill>
                <a:schemeClr val="bg1"/>
              </a:solidFill>
              <a:latin typeface="Galano Grotesque"/>
            </a:endParaRPr>
          </a:p>
        </p:txBody>
      </p:sp>
    </p:spTree>
    <p:extLst>
      <p:ext uri="{BB962C8B-B14F-4D97-AF65-F5344CB8AC3E}">
        <p14:creationId xmlns:p14="http://schemas.microsoft.com/office/powerpoint/2010/main" val="243674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5C60-DA8F-3B0D-9539-1F79F5A2C79A}"/>
              </a:ext>
            </a:extLst>
          </p:cNvPr>
          <p:cNvSpPr>
            <a:spLocks noGrp="1"/>
          </p:cNvSpPr>
          <p:nvPr>
            <p:ph type="title" idx="4294967295"/>
          </p:nvPr>
        </p:nvSpPr>
        <p:spPr>
          <a:xfrm>
            <a:off x="638175" y="482600"/>
            <a:ext cx="11553825" cy="1325563"/>
          </a:xfrm>
        </p:spPr>
        <p:txBody>
          <a:bodyPr/>
          <a:lstStyle/>
          <a:p>
            <a:r>
              <a:rPr lang="en-GB" dirty="0">
                <a:latin typeface="Galano Grotesque"/>
                <a:cs typeface="Arial"/>
              </a:rPr>
              <a:t>Find out more at...</a:t>
            </a:r>
            <a:br>
              <a:rPr lang="en-GB" dirty="0">
                <a:latin typeface="Galano Grotesque"/>
                <a:cs typeface="Arial"/>
              </a:rPr>
            </a:br>
            <a:r>
              <a:rPr lang="en-GB" sz="3200" dirty="0">
                <a:solidFill>
                  <a:srgbClr val="1EA5A0"/>
                </a:solidFill>
                <a:latin typeface="Galano Grotesque"/>
                <a:cs typeface="Segoe UI"/>
                <a:hlinkClick r:id="rId3">
                  <a:extLst>
                    <a:ext uri="{A12FA001-AC4F-418D-AE19-62706E023703}">
                      <ahyp:hlinkClr xmlns:ahyp="http://schemas.microsoft.com/office/drawing/2018/hyperlinkcolor" val="tx"/>
                    </a:ext>
                  </a:extLst>
                </a:hlinkClick>
              </a:rPr>
              <a:t>booktrust.org.uk/letterbox-club</a:t>
            </a:r>
            <a:endParaRPr lang="en-GB" sz="3200" dirty="0">
              <a:solidFill>
                <a:srgbClr val="1EA5A0"/>
              </a:solidFill>
              <a:latin typeface="Galano Grotesque"/>
              <a:hlinkClick r:id="rId3">
                <a:extLst>
                  <a:ext uri="{A12FA001-AC4F-418D-AE19-62706E023703}">
                    <ahyp:hlinkClr xmlns:ahyp="http://schemas.microsoft.com/office/drawing/2018/hyperlinkcolor" val="tx"/>
                  </a:ext>
                </a:extLst>
              </a:hlinkClick>
            </a:endParaRPr>
          </a:p>
        </p:txBody>
      </p:sp>
      <p:pic>
        <p:nvPicPr>
          <p:cNvPr id="4" name="Picture 3" descr="A child holding a bag and a phone&#10;&#10;Description automatically generated">
            <a:extLst>
              <a:ext uri="{FF2B5EF4-FFF2-40B4-BE49-F238E27FC236}">
                <a16:creationId xmlns:a16="http://schemas.microsoft.com/office/drawing/2014/main" id="{E96B295C-5B8A-714B-C3A9-1F636C4E79AD}"/>
              </a:ext>
            </a:extLst>
          </p:cNvPr>
          <p:cNvPicPr>
            <a:picLocks noChangeAspect="1"/>
          </p:cNvPicPr>
          <p:nvPr/>
        </p:nvPicPr>
        <p:blipFill>
          <a:blip r:embed="rId4"/>
          <a:stretch>
            <a:fillRect/>
          </a:stretch>
        </p:blipFill>
        <p:spPr>
          <a:xfrm>
            <a:off x="1093854" y="1739427"/>
            <a:ext cx="2490128" cy="3728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A person and a child sitting at a table&#10;&#10;Description automatically generated">
            <a:extLst>
              <a:ext uri="{FF2B5EF4-FFF2-40B4-BE49-F238E27FC236}">
                <a16:creationId xmlns:a16="http://schemas.microsoft.com/office/drawing/2014/main" id="{5CE3471B-CBF0-7078-8931-5E9CF66ADDB8}"/>
              </a:ext>
            </a:extLst>
          </p:cNvPr>
          <p:cNvPicPr>
            <a:picLocks noChangeAspect="1"/>
          </p:cNvPicPr>
          <p:nvPr/>
        </p:nvPicPr>
        <p:blipFill>
          <a:blip r:embed="rId5"/>
          <a:stretch>
            <a:fillRect/>
          </a:stretch>
        </p:blipFill>
        <p:spPr>
          <a:xfrm>
            <a:off x="4029770" y="2869759"/>
            <a:ext cx="3894953" cy="25979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child sitting at a table with a pen in her hand&#10;&#10;Description automatically generated">
            <a:extLst>
              <a:ext uri="{FF2B5EF4-FFF2-40B4-BE49-F238E27FC236}">
                <a16:creationId xmlns:a16="http://schemas.microsoft.com/office/drawing/2014/main" id="{14D940AA-FC57-0D05-E8EE-52B9ED7F59B7}"/>
              </a:ext>
            </a:extLst>
          </p:cNvPr>
          <p:cNvPicPr>
            <a:picLocks noChangeAspect="1"/>
          </p:cNvPicPr>
          <p:nvPr/>
        </p:nvPicPr>
        <p:blipFill>
          <a:blip r:embed="rId6"/>
          <a:stretch>
            <a:fillRect/>
          </a:stretch>
        </p:blipFill>
        <p:spPr>
          <a:xfrm>
            <a:off x="8459576" y="1739427"/>
            <a:ext cx="2421841" cy="3728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930336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791D-89B0-1F4E-AF8C-1127557013D5}"/>
              </a:ext>
            </a:extLst>
          </p:cNvPr>
          <p:cNvSpPr>
            <a:spLocks noGrp="1"/>
          </p:cNvSpPr>
          <p:nvPr>
            <p:ph type="title" idx="4294967295"/>
          </p:nvPr>
        </p:nvSpPr>
        <p:spPr>
          <a:xfrm>
            <a:off x="401217" y="252024"/>
            <a:ext cx="11553825" cy="1325562"/>
          </a:xfrm>
        </p:spPr>
        <p:txBody>
          <a:bodyPr/>
          <a:lstStyle/>
          <a:p>
            <a:r>
              <a:rPr lang="en-US" dirty="0"/>
              <a:t>BookTrust – getting children reading from their earliest days </a:t>
            </a:r>
          </a:p>
        </p:txBody>
      </p:sp>
      <p:pic>
        <p:nvPicPr>
          <p:cNvPr id="6" name="Graphic 5">
            <a:extLst>
              <a:ext uri="{FF2B5EF4-FFF2-40B4-BE49-F238E27FC236}">
                <a16:creationId xmlns:a16="http://schemas.microsoft.com/office/drawing/2014/main" id="{A1777B41-4ED3-8A5E-D358-385CCB8F5E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77" t="5611" r="1488" b="9029"/>
          <a:stretch/>
        </p:blipFill>
        <p:spPr>
          <a:xfrm>
            <a:off x="1491772" y="1259839"/>
            <a:ext cx="9065743" cy="4551681"/>
          </a:xfrm>
          <a:prstGeom prst="rect">
            <a:avLst/>
          </a:prstGeom>
        </p:spPr>
      </p:pic>
      <p:sp>
        <p:nvSpPr>
          <p:cNvPr id="3" name="TextBox 2">
            <a:extLst>
              <a:ext uri="{FF2B5EF4-FFF2-40B4-BE49-F238E27FC236}">
                <a16:creationId xmlns:a16="http://schemas.microsoft.com/office/drawing/2014/main" id="{EA902F8D-73F1-992F-EC56-6C6EE088179F}"/>
              </a:ext>
            </a:extLst>
          </p:cNvPr>
          <p:cNvSpPr txBox="1"/>
          <p:nvPr/>
        </p:nvSpPr>
        <p:spPr>
          <a:xfrm>
            <a:off x="8230767" y="6298199"/>
            <a:ext cx="3724275" cy="307777"/>
          </a:xfrm>
          <a:prstGeom prst="rect">
            <a:avLst/>
          </a:prstGeom>
          <a:noFill/>
        </p:spPr>
        <p:txBody>
          <a:bodyPr wrap="square" rtlCol="0">
            <a:spAutoFit/>
          </a:bodyPr>
          <a:lstStyle/>
          <a:p>
            <a:pPr algn="ctr"/>
            <a:r>
              <a:rPr lang="en-GB" sz="1400" b="1" dirty="0">
                <a:solidFill>
                  <a:schemeClr val="bg1"/>
                </a:solidFill>
                <a:latin typeface="Galano Grotesque"/>
                <a:cs typeface="Segoe UI"/>
                <a:hlinkClick r:id="rId4">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104055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B2A5-9051-0649-8A8E-4E3B1CECCD87}"/>
              </a:ext>
            </a:extLst>
          </p:cNvPr>
          <p:cNvSpPr>
            <a:spLocks noGrp="1"/>
          </p:cNvSpPr>
          <p:nvPr>
            <p:ph type="title" idx="4294967295"/>
          </p:nvPr>
        </p:nvSpPr>
        <p:spPr>
          <a:xfrm>
            <a:off x="466725" y="261938"/>
            <a:ext cx="11553825" cy="1325562"/>
          </a:xfrm>
        </p:spPr>
        <p:txBody>
          <a:bodyPr/>
          <a:lstStyle/>
          <a:p>
            <a:r>
              <a:rPr lang="en-GB" dirty="0">
                <a:latin typeface="Galano Grotesque"/>
                <a:cs typeface="Arial"/>
              </a:rPr>
              <a:t>Introducing Letterbox Club </a:t>
            </a:r>
            <a:br>
              <a:rPr lang="en-GB" dirty="0">
                <a:latin typeface="Galano Grotesque"/>
                <a:cs typeface="Arial"/>
              </a:rPr>
            </a:br>
            <a:r>
              <a:rPr lang="en-GB" sz="3200" b="0" dirty="0">
                <a:latin typeface="Galano Grotesque"/>
                <a:cs typeface="Arial"/>
              </a:rPr>
              <a:t>Tried and trusted by thousands of children </a:t>
            </a:r>
            <a:endParaRPr lang="en-US" b="0" dirty="0">
              <a:latin typeface="Galano Grotesque"/>
              <a:cs typeface="Arial"/>
            </a:endParaRPr>
          </a:p>
        </p:txBody>
      </p:sp>
      <p:sp>
        <p:nvSpPr>
          <p:cNvPr id="7" name="TextBox 6">
            <a:extLst>
              <a:ext uri="{FF2B5EF4-FFF2-40B4-BE49-F238E27FC236}">
                <a16:creationId xmlns:a16="http://schemas.microsoft.com/office/drawing/2014/main" id="{AF9140E2-EBFA-684D-F839-A6F1E062EBAD}"/>
              </a:ext>
            </a:extLst>
          </p:cNvPr>
          <p:cNvSpPr txBox="1"/>
          <p:nvPr/>
        </p:nvSpPr>
        <p:spPr>
          <a:xfrm>
            <a:off x="346494" y="2737563"/>
            <a:ext cx="7102931" cy="1200329"/>
          </a:xfrm>
          <a:prstGeom prst="rect">
            <a:avLst/>
          </a:prstGeom>
          <a:noFill/>
        </p:spPr>
        <p:txBody>
          <a:bodyPr wrap="square">
            <a:spAutoFit/>
          </a:bodyPr>
          <a:lstStyle/>
          <a:p>
            <a:r>
              <a:rPr lang="en-GB" sz="1800" i="0" u="none" strike="noStrike" dirty="0">
                <a:solidFill>
                  <a:srgbClr val="14285A"/>
                </a:solidFill>
                <a:effectLst/>
                <a:latin typeface="Galano Grotesque" panose="00000500000000000000" pitchFamily="50" charset="0"/>
              </a:rPr>
              <a:t>As one of the flagship programmes at BookTrust, Letterbox Club has, for over 20 years, continued to be enjoyed by thousands of children along with their parents, carers and teachers to get children reading, wherever they are. </a:t>
            </a:r>
            <a:endParaRPr lang="en-GB" dirty="0">
              <a:solidFill>
                <a:srgbClr val="14285A"/>
              </a:solidFill>
              <a:latin typeface="Galano Grotesque" panose="00000500000000000000" pitchFamily="50" charset="0"/>
            </a:endParaRPr>
          </a:p>
        </p:txBody>
      </p:sp>
      <p:pic>
        <p:nvPicPr>
          <p:cNvPr id="6" name="Picture 5" descr="A person and a child sitting on a couch looking at a bag&#10;&#10;Description automatically generated">
            <a:extLst>
              <a:ext uri="{FF2B5EF4-FFF2-40B4-BE49-F238E27FC236}">
                <a16:creationId xmlns:a16="http://schemas.microsoft.com/office/drawing/2014/main" id="{538EFBD5-C546-B224-FB4A-CE58F57560E8}"/>
              </a:ext>
            </a:extLst>
          </p:cNvPr>
          <p:cNvPicPr>
            <a:picLocks noChangeAspect="1"/>
          </p:cNvPicPr>
          <p:nvPr/>
        </p:nvPicPr>
        <p:blipFill>
          <a:blip r:embed="rId2"/>
          <a:stretch>
            <a:fillRect/>
          </a:stretch>
        </p:blipFill>
        <p:spPr>
          <a:xfrm>
            <a:off x="7755373" y="1998122"/>
            <a:ext cx="2335103" cy="35528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A blue logo with white text&#10;&#10;Description automatically generated">
            <a:extLst>
              <a:ext uri="{FF2B5EF4-FFF2-40B4-BE49-F238E27FC236}">
                <a16:creationId xmlns:a16="http://schemas.microsoft.com/office/drawing/2014/main" id="{B2AAE137-6D2A-2384-E063-2DCABC58C62A}"/>
              </a:ext>
            </a:extLst>
          </p:cNvPr>
          <p:cNvPicPr>
            <a:picLocks noChangeAspect="1"/>
          </p:cNvPicPr>
          <p:nvPr/>
        </p:nvPicPr>
        <p:blipFill>
          <a:blip r:embed="rId3"/>
          <a:stretch>
            <a:fillRect/>
          </a:stretch>
        </p:blipFill>
        <p:spPr>
          <a:xfrm>
            <a:off x="9351242" y="167867"/>
            <a:ext cx="1926595" cy="1325562"/>
          </a:xfrm>
          <a:prstGeom prst="rect">
            <a:avLst/>
          </a:prstGeom>
        </p:spPr>
      </p:pic>
      <p:sp>
        <p:nvSpPr>
          <p:cNvPr id="5" name="TextBox 4">
            <a:extLst>
              <a:ext uri="{FF2B5EF4-FFF2-40B4-BE49-F238E27FC236}">
                <a16:creationId xmlns:a16="http://schemas.microsoft.com/office/drawing/2014/main" id="{181D62E8-7535-9F0E-67DD-9A36F52A2D26}"/>
              </a:ext>
            </a:extLst>
          </p:cNvPr>
          <p:cNvSpPr txBox="1"/>
          <p:nvPr/>
        </p:nvSpPr>
        <p:spPr>
          <a:xfrm>
            <a:off x="7686676" y="6288285"/>
            <a:ext cx="4333874"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4">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270743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D563-AA15-DD1F-0116-9CA75E347546}"/>
              </a:ext>
            </a:extLst>
          </p:cNvPr>
          <p:cNvSpPr>
            <a:spLocks noGrp="1"/>
          </p:cNvSpPr>
          <p:nvPr>
            <p:ph type="title" idx="4294967295"/>
          </p:nvPr>
        </p:nvSpPr>
        <p:spPr>
          <a:xfrm>
            <a:off x="247650" y="246274"/>
            <a:ext cx="11553825" cy="1325562"/>
          </a:xfrm>
        </p:spPr>
        <p:txBody>
          <a:bodyPr/>
          <a:lstStyle/>
          <a:p>
            <a:r>
              <a:rPr lang="en-GB" dirty="0"/>
              <a:t>What is Letterbox Club?</a:t>
            </a:r>
          </a:p>
        </p:txBody>
      </p:sp>
      <p:sp>
        <p:nvSpPr>
          <p:cNvPr id="5" name="TextBox 4">
            <a:extLst>
              <a:ext uri="{FF2B5EF4-FFF2-40B4-BE49-F238E27FC236}">
                <a16:creationId xmlns:a16="http://schemas.microsoft.com/office/drawing/2014/main" id="{371BB57B-1E82-DA7C-6583-F5C4947BB001}"/>
              </a:ext>
            </a:extLst>
          </p:cNvPr>
          <p:cNvSpPr txBox="1"/>
          <p:nvPr/>
        </p:nvSpPr>
        <p:spPr>
          <a:xfrm>
            <a:off x="257839" y="1020665"/>
            <a:ext cx="11543636" cy="1200329"/>
          </a:xfrm>
          <a:prstGeom prst="rect">
            <a:avLst/>
          </a:prstGeom>
          <a:noFill/>
        </p:spPr>
        <p:txBody>
          <a:bodyPr wrap="square" lIns="91440" tIns="45720" rIns="91440" bIns="45720" anchor="t">
            <a:spAutoFit/>
          </a:bodyPr>
          <a:lstStyle/>
          <a:p>
            <a:r>
              <a:rPr lang="en-GB" sz="1800" dirty="0">
                <a:solidFill>
                  <a:srgbClr val="14285A"/>
                </a:solidFill>
                <a:effectLst/>
                <a:latin typeface="Galano Grotesque"/>
              </a:rPr>
              <a:t>Parcels of books, maths games and learning resources </a:t>
            </a:r>
            <a:r>
              <a:rPr lang="en-GB" dirty="0">
                <a:solidFill>
                  <a:srgbClr val="14285A"/>
                </a:solidFill>
                <a:latin typeface="Galano Grotesque"/>
              </a:rPr>
              <a:t>are carefully</a:t>
            </a:r>
            <a:r>
              <a:rPr lang="en-GB" sz="1800" dirty="0">
                <a:solidFill>
                  <a:srgbClr val="14285A"/>
                </a:solidFill>
                <a:effectLst/>
                <a:latin typeface="Galano Grotesque"/>
              </a:rPr>
              <a:t> chosen, </a:t>
            </a:r>
            <a:r>
              <a:rPr lang="en-GB" dirty="0">
                <a:solidFill>
                  <a:srgbClr val="14285A"/>
                </a:solidFill>
                <a:latin typeface="Galano Grotesque"/>
              </a:rPr>
              <a:t>and thoughtfully</a:t>
            </a:r>
            <a:r>
              <a:rPr lang="en-GB" sz="1800" dirty="0">
                <a:solidFill>
                  <a:srgbClr val="14285A"/>
                </a:solidFill>
                <a:effectLst/>
                <a:latin typeface="Galano Grotesque"/>
              </a:rPr>
              <a:t> organised and presented</a:t>
            </a:r>
            <a:r>
              <a:rPr lang="en-GB" dirty="0">
                <a:solidFill>
                  <a:srgbClr val="14285A"/>
                </a:solidFill>
                <a:latin typeface="Galano Grotesque"/>
              </a:rPr>
              <a:t>,</a:t>
            </a:r>
            <a:r>
              <a:rPr lang="en-GB" sz="1800" dirty="0">
                <a:solidFill>
                  <a:srgbClr val="14285A"/>
                </a:solidFill>
                <a:effectLst/>
                <a:latin typeface="Galano Grotesque"/>
              </a:rPr>
              <a:t> to have an impact on children's reading habits and</a:t>
            </a:r>
            <a:r>
              <a:rPr lang="en-GB" dirty="0">
                <a:solidFill>
                  <a:srgbClr val="14285A"/>
                </a:solidFill>
                <a:latin typeface="Galano Grotesque"/>
              </a:rPr>
              <a:t>,</a:t>
            </a:r>
            <a:r>
              <a:rPr lang="en-GB" sz="1800" dirty="0">
                <a:solidFill>
                  <a:srgbClr val="14285A"/>
                </a:solidFill>
                <a:effectLst/>
                <a:latin typeface="Galano Grotesque"/>
              </a:rPr>
              <a:t> a positive effect on their emotional wellbeing.</a:t>
            </a:r>
            <a:br>
              <a:rPr lang="en-GB" sz="1800" dirty="0">
                <a:effectLst/>
                <a:latin typeface="Segoe UI" panose="020B0502040204020203" pitchFamily="34" charset="0"/>
              </a:rPr>
            </a:br>
            <a:endParaRPr lang="en-GB" dirty="0">
              <a:solidFill>
                <a:srgbClr val="14285A"/>
              </a:solidFill>
              <a:latin typeface="Galano Grotesque" panose="00000500000000000000" pitchFamily="50" charset="0"/>
            </a:endParaRPr>
          </a:p>
        </p:txBody>
      </p:sp>
      <p:pic>
        <p:nvPicPr>
          <p:cNvPr id="4" name="Picture 3" descr="A postcard with writing on it&#10;&#10;Description automatically generated">
            <a:extLst>
              <a:ext uri="{FF2B5EF4-FFF2-40B4-BE49-F238E27FC236}">
                <a16:creationId xmlns:a16="http://schemas.microsoft.com/office/drawing/2014/main" id="{437ED32C-4D2B-72EE-7B84-91569B1072F2}"/>
              </a:ext>
            </a:extLst>
          </p:cNvPr>
          <p:cNvPicPr>
            <a:picLocks noChangeAspect="1"/>
          </p:cNvPicPr>
          <p:nvPr/>
        </p:nvPicPr>
        <p:blipFill>
          <a:blip r:embed="rId2"/>
          <a:stretch>
            <a:fillRect/>
          </a:stretch>
        </p:blipFill>
        <p:spPr>
          <a:xfrm>
            <a:off x="977405" y="2480788"/>
            <a:ext cx="5047239" cy="2839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EE92A307-32C2-329A-DCEB-EA604F1060DD}"/>
              </a:ext>
            </a:extLst>
          </p:cNvPr>
          <p:cNvPicPr>
            <a:picLocks noChangeAspect="1"/>
          </p:cNvPicPr>
          <p:nvPr/>
        </p:nvPicPr>
        <p:blipFill>
          <a:blip r:embed="rId3"/>
          <a:stretch>
            <a:fillRect/>
          </a:stretch>
        </p:blipFill>
        <p:spPr>
          <a:xfrm>
            <a:off x="6096000" y="1817705"/>
            <a:ext cx="4005181" cy="4010646"/>
          </a:xfrm>
          <a:prstGeom prst="rect">
            <a:avLst/>
          </a:prstGeom>
        </p:spPr>
      </p:pic>
      <p:sp>
        <p:nvSpPr>
          <p:cNvPr id="6" name="TextBox 5">
            <a:extLst>
              <a:ext uri="{FF2B5EF4-FFF2-40B4-BE49-F238E27FC236}">
                <a16:creationId xmlns:a16="http://schemas.microsoft.com/office/drawing/2014/main" id="{39F88346-7A18-CDF7-9F9F-2CD68172DDDF}"/>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4">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128317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EC5F-301E-707A-3EC7-BD28B0874A0E}"/>
              </a:ext>
            </a:extLst>
          </p:cNvPr>
          <p:cNvSpPr>
            <a:spLocks noGrp="1"/>
          </p:cNvSpPr>
          <p:nvPr>
            <p:ph type="title" idx="4294967295"/>
          </p:nvPr>
        </p:nvSpPr>
        <p:spPr>
          <a:xfrm>
            <a:off x="319087" y="300038"/>
            <a:ext cx="11553825" cy="1325562"/>
          </a:xfrm>
        </p:spPr>
        <p:txBody>
          <a:bodyPr/>
          <a:lstStyle/>
          <a:p>
            <a:r>
              <a:rPr lang="en-GB" dirty="0"/>
              <a:t>How?</a:t>
            </a:r>
          </a:p>
        </p:txBody>
      </p:sp>
      <p:sp>
        <p:nvSpPr>
          <p:cNvPr id="3" name="TextBox 2">
            <a:extLst>
              <a:ext uri="{FF2B5EF4-FFF2-40B4-BE49-F238E27FC236}">
                <a16:creationId xmlns:a16="http://schemas.microsoft.com/office/drawing/2014/main" id="{B163A5AB-0023-868F-ED6E-DA8415FB7357}"/>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2">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pic>
        <p:nvPicPr>
          <p:cNvPr id="6" name="Picture 5" descr="A screenshot of a computer screen&#10;&#10;Description automatically generated">
            <a:extLst>
              <a:ext uri="{FF2B5EF4-FFF2-40B4-BE49-F238E27FC236}">
                <a16:creationId xmlns:a16="http://schemas.microsoft.com/office/drawing/2014/main" id="{A6698A53-09B7-CD9B-73DB-FD44E693BBF3}"/>
              </a:ext>
            </a:extLst>
          </p:cNvPr>
          <p:cNvPicPr>
            <a:picLocks noChangeAspect="1"/>
          </p:cNvPicPr>
          <p:nvPr/>
        </p:nvPicPr>
        <p:blipFill rotWithShape="1">
          <a:blip r:embed="rId3"/>
          <a:srcRect l="1549" t="15765" r="1195" b="11771"/>
          <a:stretch/>
        </p:blipFill>
        <p:spPr>
          <a:xfrm>
            <a:off x="505237" y="824948"/>
            <a:ext cx="11181523" cy="4686305"/>
          </a:xfrm>
          <a:prstGeom prst="rect">
            <a:avLst/>
          </a:prstGeom>
        </p:spPr>
      </p:pic>
    </p:spTree>
    <p:extLst>
      <p:ext uri="{BB962C8B-B14F-4D97-AF65-F5344CB8AC3E}">
        <p14:creationId xmlns:p14="http://schemas.microsoft.com/office/powerpoint/2010/main" val="1912493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ookTrust's Letterbox Club: A school's story">
            <a:hlinkClick r:id="" action="ppaction://media"/>
            <a:extLst>
              <a:ext uri="{FF2B5EF4-FFF2-40B4-BE49-F238E27FC236}">
                <a16:creationId xmlns:a16="http://schemas.microsoft.com/office/drawing/2014/main" id="{E1EF0346-566E-438B-2EC4-CB9A8899825D}"/>
              </a:ext>
            </a:extLst>
          </p:cNvPr>
          <p:cNvPicPr>
            <a:picLocks noRot="1" noChangeAspect="1"/>
          </p:cNvPicPr>
          <p:nvPr>
            <a:videoFile r:link="rId1"/>
          </p:nvPr>
        </p:nvPicPr>
        <p:blipFill>
          <a:blip r:embed="rId3"/>
          <a:stretch>
            <a:fillRect/>
          </a:stretch>
        </p:blipFill>
        <p:spPr>
          <a:xfrm>
            <a:off x="5033221" y="1082565"/>
            <a:ext cx="6710619" cy="3788535"/>
          </a:xfrm>
          <a:prstGeom prst="rect">
            <a:avLst/>
          </a:prstGeom>
        </p:spPr>
      </p:pic>
      <p:grpSp>
        <p:nvGrpSpPr>
          <p:cNvPr id="6" name="Group 5">
            <a:extLst>
              <a:ext uri="{FF2B5EF4-FFF2-40B4-BE49-F238E27FC236}">
                <a16:creationId xmlns:a16="http://schemas.microsoft.com/office/drawing/2014/main" id="{900E8E03-D453-FF24-7E20-B8213EA9FE3D}"/>
              </a:ext>
            </a:extLst>
          </p:cNvPr>
          <p:cNvGrpSpPr/>
          <p:nvPr/>
        </p:nvGrpSpPr>
        <p:grpSpPr>
          <a:xfrm>
            <a:off x="100700" y="1329114"/>
            <a:ext cx="4791248" cy="3541986"/>
            <a:chOff x="100700" y="1329114"/>
            <a:chExt cx="4791248" cy="3541986"/>
          </a:xfrm>
        </p:grpSpPr>
        <p:pic>
          <p:nvPicPr>
            <p:cNvPr id="3" name="Picture 2" descr="A orange cloud with a speech bubble&#10;&#10;Description automatically generated">
              <a:extLst>
                <a:ext uri="{FF2B5EF4-FFF2-40B4-BE49-F238E27FC236}">
                  <a16:creationId xmlns:a16="http://schemas.microsoft.com/office/drawing/2014/main" id="{34887D54-4A8B-2124-7517-46832FBAA13B}"/>
                </a:ext>
              </a:extLst>
            </p:cNvPr>
            <p:cNvPicPr>
              <a:picLocks noChangeAspect="1"/>
            </p:cNvPicPr>
            <p:nvPr/>
          </p:nvPicPr>
          <p:blipFill rotWithShape="1">
            <a:blip r:embed="rId4"/>
            <a:srcRect l="8259" t="22992" r="6004" b="19316"/>
            <a:stretch/>
          </p:blipFill>
          <p:spPr>
            <a:xfrm>
              <a:off x="100700" y="1329114"/>
              <a:ext cx="4791248" cy="3541986"/>
            </a:xfrm>
            <a:prstGeom prst="rect">
              <a:avLst/>
            </a:prstGeom>
          </p:spPr>
        </p:pic>
        <p:sp>
          <p:nvSpPr>
            <p:cNvPr id="4" name="TextBox 3">
              <a:extLst>
                <a:ext uri="{FF2B5EF4-FFF2-40B4-BE49-F238E27FC236}">
                  <a16:creationId xmlns:a16="http://schemas.microsoft.com/office/drawing/2014/main" id="{D508A278-FC48-7286-9D6D-F02A0115748D}"/>
                </a:ext>
              </a:extLst>
            </p:cNvPr>
            <p:cNvSpPr txBox="1"/>
            <p:nvPr/>
          </p:nvSpPr>
          <p:spPr>
            <a:xfrm>
              <a:off x="716632" y="2266451"/>
              <a:ext cx="3886900" cy="1754326"/>
            </a:xfrm>
            <a:prstGeom prst="rect">
              <a:avLst/>
            </a:prstGeom>
            <a:noFill/>
          </p:spPr>
          <p:txBody>
            <a:bodyPr wrap="square" rtlCol="0">
              <a:spAutoFit/>
            </a:bodyPr>
            <a:lstStyle/>
            <a:p>
              <a:r>
                <a:rPr lang="en-GB" b="0" u="none" strike="noStrike" dirty="0">
                  <a:solidFill>
                    <a:schemeClr val="bg1"/>
                  </a:solidFill>
                  <a:effectLst/>
                  <a:latin typeface="Galano Grotesque" panose="00000500000000000000" pitchFamily="50" charset="0"/>
                </a:rPr>
                <a:t>“It's about their own </a:t>
              </a:r>
            </a:p>
            <a:p>
              <a:r>
                <a:rPr lang="en-GB" b="0" u="none" strike="noStrike" dirty="0">
                  <a:solidFill>
                    <a:schemeClr val="bg1"/>
                  </a:solidFill>
                  <a:effectLst/>
                  <a:latin typeface="Galano Grotesque" panose="00000500000000000000" pitchFamily="50" charset="0"/>
                </a:rPr>
                <a:t>self-esteem and self-confidence that they have something that's special for them." </a:t>
              </a:r>
            </a:p>
            <a:p>
              <a:r>
                <a:rPr lang="en-GB" b="1" u="none" strike="noStrike" dirty="0">
                  <a:solidFill>
                    <a:schemeClr val="bg1"/>
                  </a:solidFill>
                  <a:effectLst/>
                  <a:latin typeface="Galano Grotesque" panose="00000500000000000000" pitchFamily="50" charset="0"/>
                </a:rPr>
                <a:t>Maggie Faulkner, Hounslow Town Primary school </a:t>
              </a:r>
              <a:endParaRPr lang="en-GB" b="1" dirty="0">
                <a:solidFill>
                  <a:schemeClr val="bg1"/>
                </a:solidFill>
                <a:latin typeface="Galano Grotesque" panose="00000500000000000000" pitchFamily="50" charset="0"/>
              </a:endParaRPr>
            </a:p>
          </p:txBody>
        </p:sp>
      </p:grpSp>
      <p:sp>
        <p:nvSpPr>
          <p:cNvPr id="5" name="TextBox 4">
            <a:extLst>
              <a:ext uri="{FF2B5EF4-FFF2-40B4-BE49-F238E27FC236}">
                <a16:creationId xmlns:a16="http://schemas.microsoft.com/office/drawing/2014/main" id="{D7F55A05-FF8B-6E8F-F1EE-846C20674C4B}"/>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5">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14589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00A6-D5E8-1572-2073-D66FEFCE85CC}"/>
              </a:ext>
            </a:extLst>
          </p:cNvPr>
          <p:cNvSpPr>
            <a:spLocks noGrp="1"/>
          </p:cNvSpPr>
          <p:nvPr>
            <p:ph type="title" idx="4294967295"/>
          </p:nvPr>
        </p:nvSpPr>
        <p:spPr>
          <a:xfrm>
            <a:off x="319087" y="222250"/>
            <a:ext cx="11553825" cy="1325563"/>
          </a:xfrm>
        </p:spPr>
        <p:txBody>
          <a:bodyPr/>
          <a:lstStyle/>
          <a:p>
            <a:r>
              <a:rPr lang="en-GB" dirty="0">
                <a:latin typeface="Galano Grotesque"/>
                <a:cs typeface="Arial"/>
              </a:rPr>
              <a:t>What does the research show? Our annual survey findings report: </a:t>
            </a:r>
            <a:endParaRPr lang="en-GB"/>
          </a:p>
        </p:txBody>
      </p:sp>
      <p:sp>
        <p:nvSpPr>
          <p:cNvPr id="3" name="TextBox 2">
            <a:extLst>
              <a:ext uri="{FF2B5EF4-FFF2-40B4-BE49-F238E27FC236}">
                <a16:creationId xmlns:a16="http://schemas.microsoft.com/office/drawing/2014/main" id="{DE256347-9294-EB60-269F-78214D6A3EE2}"/>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2">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pic>
        <p:nvPicPr>
          <p:cNvPr id="11" name="Picture 10" descr="A screenshot of a computer&#10;&#10;Description automatically generated">
            <a:extLst>
              <a:ext uri="{FF2B5EF4-FFF2-40B4-BE49-F238E27FC236}">
                <a16:creationId xmlns:a16="http://schemas.microsoft.com/office/drawing/2014/main" id="{412B543A-D519-9829-497F-D0A4165AFA76}"/>
              </a:ext>
            </a:extLst>
          </p:cNvPr>
          <p:cNvPicPr>
            <a:picLocks noChangeAspect="1"/>
          </p:cNvPicPr>
          <p:nvPr/>
        </p:nvPicPr>
        <p:blipFill rotWithShape="1">
          <a:blip r:embed="rId3"/>
          <a:srcRect l="3125" t="-25" r="11719" b="53287"/>
          <a:stretch/>
        </p:blipFill>
        <p:spPr>
          <a:xfrm>
            <a:off x="319087" y="1540587"/>
            <a:ext cx="8415339" cy="2597946"/>
          </a:xfrm>
          <a:prstGeom prst="rect">
            <a:avLst/>
          </a:prstGeom>
        </p:spPr>
      </p:pic>
      <p:pic>
        <p:nvPicPr>
          <p:cNvPr id="13" name="Picture 12" descr="A cartoon of a child holding books&#10;&#10;Description automatically generated">
            <a:extLst>
              <a:ext uri="{FF2B5EF4-FFF2-40B4-BE49-F238E27FC236}">
                <a16:creationId xmlns:a16="http://schemas.microsoft.com/office/drawing/2014/main" id="{2B6F75C1-7EFD-D625-7328-558C964725A1}"/>
              </a:ext>
            </a:extLst>
          </p:cNvPr>
          <p:cNvPicPr>
            <a:picLocks noChangeAspect="1"/>
          </p:cNvPicPr>
          <p:nvPr/>
        </p:nvPicPr>
        <p:blipFill>
          <a:blip r:embed="rId4"/>
          <a:stretch>
            <a:fillRect/>
          </a:stretch>
        </p:blipFill>
        <p:spPr>
          <a:xfrm>
            <a:off x="8779011" y="1540587"/>
            <a:ext cx="3104484" cy="2894881"/>
          </a:xfrm>
          <a:prstGeom prst="rect">
            <a:avLst/>
          </a:prstGeom>
        </p:spPr>
      </p:pic>
      <p:sp>
        <p:nvSpPr>
          <p:cNvPr id="14" name="TextBox 13">
            <a:extLst>
              <a:ext uri="{FF2B5EF4-FFF2-40B4-BE49-F238E27FC236}">
                <a16:creationId xmlns:a16="http://schemas.microsoft.com/office/drawing/2014/main" id="{E924A4EE-07E9-0CDF-3D3F-AEBE5DDE5113}"/>
              </a:ext>
            </a:extLst>
          </p:cNvPr>
          <p:cNvSpPr txBox="1"/>
          <p:nvPr/>
        </p:nvSpPr>
        <p:spPr>
          <a:xfrm>
            <a:off x="8334375" y="5334705"/>
            <a:ext cx="3562287" cy="353943"/>
          </a:xfrm>
          <a:prstGeom prst="rect">
            <a:avLst/>
          </a:prstGeom>
          <a:noFill/>
        </p:spPr>
        <p:txBody>
          <a:bodyPr wrap="square" lIns="91440" tIns="45720" rIns="91440" bIns="45720" anchor="t">
            <a:spAutoFit/>
          </a:bodyPr>
          <a:lstStyle/>
          <a:p>
            <a:pPr algn="l" rtl="0" fontAlgn="base"/>
            <a:r>
              <a:rPr lang="en-GB" sz="1700" b="0" i="0" u="none" strike="noStrike" dirty="0">
                <a:solidFill>
                  <a:srgbClr val="14285A"/>
                </a:solidFill>
                <a:effectLst/>
                <a:latin typeface="Galano Grotesque" panose="00000500000000000000" pitchFamily="50" charset="0"/>
              </a:rPr>
              <a:t>Read the full impact report </a:t>
            </a:r>
            <a:r>
              <a:rPr lang="en-GB" sz="1700" b="0" i="0" strike="noStrike" dirty="0">
                <a:solidFill>
                  <a:srgbClr val="14285A"/>
                </a:solidFill>
                <a:effectLst/>
                <a:latin typeface="Galano Grotesque" panose="00000500000000000000" pitchFamily="50" charset="0"/>
                <a:hlinkClick r:id="rId5">
                  <a:extLst>
                    <a:ext uri="{A12FA001-AC4F-418D-AE19-62706E023703}">
                      <ahyp:hlinkClr xmlns:ahyp="http://schemas.microsoft.com/office/drawing/2018/hyperlinkcolor" val="tx"/>
                    </a:ext>
                  </a:extLst>
                </a:hlinkClick>
              </a:rPr>
              <a:t>here</a:t>
            </a:r>
            <a:endParaRPr lang="en-US" sz="1700" b="0" i="0" dirty="0">
              <a:solidFill>
                <a:srgbClr val="14285A"/>
              </a:solidFill>
              <a:effectLst/>
              <a:latin typeface="Galano Grotesque" panose="00000500000000000000" pitchFamily="50" charset="0"/>
            </a:endParaRPr>
          </a:p>
        </p:txBody>
      </p:sp>
    </p:spTree>
    <p:extLst>
      <p:ext uri="{BB962C8B-B14F-4D97-AF65-F5344CB8AC3E}">
        <p14:creationId xmlns:p14="http://schemas.microsoft.com/office/powerpoint/2010/main" val="383710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2845-2050-D6AD-1B84-F7E0C4FAACDA}"/>
              </a:ext>
            </a:extLst>
          </p:cNvPr>
          <p:cNvSpPr>
            <a:spLocks noGrp="1"/>
          </p:cNvSpPr>
          <p:nvPr>
            <p:ph type="title" idx="4294967295"/>
          </p:nvPr>
        </p:nvSpPr>
        <p:spPr>
          <a:xfrm>
            <a:off x="247813" y="307240"/>
            <a:ext cx="11553825" cy="1325562"/>
          </a:xfrm>
        </p:spPr>
        <p:txBody>
          <a:bodyPr/>
          <a:lstStyle/>
          <a:p>
            <a:r>
              <a:rPr lang="en-GB" dirty="0">
                <a:latin typeface="Galano Grotesque"/>
                <a:cs typeface="Arial"/>
              </a:rPr>
              <a:t>Six different parcel sets to choose from to support children…</a:t>
            </a:r>
          </a:p>
        </p:txBody>
      </p:sp>
      <p:sp>
        <p:nvSpPr>
          <p:cNvPr id="5" name="TextBox 4">
            <a:extLst>
              <a:ext uri="{FF2B5EF4-FFF2-40B4-BE49-F238E27FC236}">
                <a16:creationId xmlns:a16="http://schemas.microsoft.com/office/drawing/2014/main" id="{18FB7ACF-0BF8-6B77-634A-7B29A078BE85}"/>
              </a:ext>
            </a:extLst>
          </p:cNvPr>
          <p:cNvSpPr txBox="1"/>
          <p:nvPr/>
        </p:nvSpPr>
        <p:spPr>
          <a:xfrm>
            <a:off x="247813" y="1475435"/>
            <a:ext cx="7534112" cy="2862322"/>
          </a:xfrm>
          <a:prstGeom prst="rect">
            <a:avLst/>
          </a:prstGeom>
          <a:noFill/>
        </p:spPr>
        <p:txBody>
          <a:bodyPr wrap="square" lIns="91440" tIns="45720" rIns="91440" bIns="45720" anchor="t">
            <a:spAutoFit/>
          </a:bodyPr>
          <a:lstStyle/>
          <a:p>
            <a:pPr algn="l" rtl="0" fontAlgn="base"/>
            <a:r>
              <a:rPr lang="en-GB" b="1" i="0" u="none" strike="noStrike" dirty="0">
                <a:solidFill>
                  <a:srgbClr val="990099"/>
                </a:solidFill>
                <a:effectLst/>
                <a:latin typeface="Galano Grotesque"/>
              </a:rPr>
              <a:t>Purple</a:t>
            </a:r>
            <a:r>
              <a:rPr lang="en-GB" b="1" i="0" u="none" strike="noStrike" dirty="0">
                <a:solidFill>
                  <a:srgbClr val="7030A0"/>
                </a:solidFill>
                <a:effectLst/>
                <a:latin typeface="Galano Grotesque"/>
              </a:rPr>
              <a:t> </a:t>
            </a:r>
            <a:r>
              <a:rPr lang="en-GB" b="0" i="0" u="none" strike="noStrike" dirty="0">
                <a:solidFill>
                  <a:srgbClr val="14285A"/>
                </a:solidFill>
                <a:effectLst/>
                <a:latin typeface="Galano Grotesque"/>
              </a:rPr>
              <a:t>- in the EYFS (ages 3-5)</a:t>
            </a:r>
            <a:r>
              <a:rPr lang="en-US" b="0" i="0" dirty="0">
                <a:solidFill>
                  <a:srgbClr val="14285A"/>
                </a:solidFill>
                <a:effectLst/>
                <a:latin typeface="Galano Grotesque"/>
              </a:rPr>
              <a:t>​</a:t>
            </a:r>
          </a:p>
          <a:p>
            <a:pPr algn="l" rtl="0" fontAlgn="base"/>
            <a:r>
              <a:rPr lang="en-GB" b="1" i="0" u="none" strike="noStrike" dirty="0">
                <a:solidFill>
                  <a:srgbClr val="C5511C"/>
                </a:solidFill>
                <a:effectLst/>
                <a:latin typeface="Galano Grotesque"/>
              </a:rPr>
              <a:t>Orange</a:t>
            </a:r>
            <a:r>
              <a:rPr lang="en-GB" b="0" i="0" u="none" strike="noStrike" dirty="0">
                <a:solidFill>
                  <a:srgbClr val="4B5055"/>
                </a:solidFill>
                <a:effectLst/>
                <a:latin typeface="Galano Grotesque"/>
              </a:rPr>
              <a:t> </a:t>
            </a:r>
            <a:r>
              <a:rPr lang="en-GB" b="0" i="0" u="none" strike="noStrike" dirty="0">
                <a:solidFill>
                  <a:srgbClr val="14285A"/>
                </a:solidFill>
                <a:effectLst/>
                <a:latin typeface="Galano Grotesque"/>
              </a:rPr>
              <a:t>- </a:t>
            </a:r>
            <a:r>
              <a:rPr lang="en-GB" dirty="0">
                <a:solidFill>
                  <a:srgbClr val="14285A"/>
                </a:solidFill>
                <a:latin typeface="Galano Grotesque"/>
              </a:rPr>
              <a:t>in</a:t>
            </a:r>
            <a:r>
              <a:rPr lang="en-GB" b="0" i="0" u="none" strike="noStrike" dirty="0">
                <a:solidFill>
                  <a:srgbClr val="14285A"/>
                </a:solidFill>
                <a:effectLst/>
                <a:latin typeface="Galano Grotesque"/>
              </a:rPr>
              <a:t> Year 1, to follow them into Year 2 (ages 5-7)</a:t>
            </a:r>
            <a:r>
              <a:rPr lang="en-US" b="0" i="0" dirty="0">
                <a:solidFill>
                  <a:srgbClr val="14285A"/>
                </a:solidFill>
                <a:effectLst/>
                <a:latin typeface="Galano Grotesque"/>
              </a:rPr>
              <a:t>​</a:t>
            </a:r>
          </a:p>
          <a:p>
            <a:pPr algn="l" rtl="0" fontAlgn="base"/>
            <a:r>
              <a:rPr lang="en-US" b="0" i="0" dirty="0">
                <a:solidFill>
                  <a:srgbClr val="000000"/>
                </a:solidFill>
                <a:effectLst/>
                <a:latin typeface="Galano Grotesque" panose="00000500000000000000" pitchFamily="50" charset="0"/>
              </a:rPr>
              <a:t>​</a:t>
            </a:r>
          </a:p>
          <a:p>
            <a:pPr fontAlgn="base"/>
            <a:r>
              <a:rPr lang="en-GB" b="1" i="0" u="none" strike="noStrike" dirty="0">
                <a:solidFill>
                  <a:srgbClr val="FFCD00"/>
                </a:solidFill>
                <a:effectLst/>
                <a:latin typeface="Galano Grotesque"/>
              </a:rPr>
              <a:t>Yellow </a:t>
            </a:r>
            <a:r>
              <a:rPr lang="en-GB" i="0" u="none" strike="noStrike" dirty="0">
                <a:solidFill>
                  <a:srgbClr val="14285A"/>
                </a:solidFill>
                <a:effectLst/>
                <a:latin typeface="Galano Grotesque"/>
              </a:rPr>
              <a:t>and </a:t>
            </a:r>
            <a:r>
              <a:rPr lang="en-GB" b="1" i="0" u="none" strike="noStrike" dirty="0">
                <a:solidFill>
                  <a:srgbClr val="337BAB"/>
                </a:solidFill>
                <a:effectLst/>
                <a:latin typeface="Galano Grotesque"/>
              </a:rPr>
              <a:t>Blue</a:t>
            </a:r>
            <a:r>
              <a:rPr lang="en-GB" b="1" dirty="0">
                <a:solidFill>
                  <a:srgbClr val="14285A"/>
                </a:solidFill>
                <a:latin typeface="Galano Grotesque"/>
              </a:rPr>
              <a:t> </a:t>
            </a:r>
            <a:r>
              <a:rPr lang="en-GB" dirty="0">
                <a:solidFill>
                  <a:srgbClr val="14285A"/>
                </a:solidFill>
                <a:latin typeface="Galano Grotesque"/>
              </a:rPr>
              <a:t>– in Year 3, to follow them into Year 4 (ages 7-9). </a:t>
            </a:r>
            <a:r>
              <a:rPr lang="en-GB" dirty="0">
                <a:solidFill>
                  <a:srgbClr val="14285A"/>
                </a:solidFill>
                <a:effectLst/>
                <a:latin typeface="Galano Grotesque"/>
                <a:ea typeface="Gadugi"/>
                <a:cs typeface="Segoe UI"/>
              </a:rPr>
              <a:t>We have two parcel sets across this age band, with Yellow for emergent readers and Blue for independent readers.</a:t>
            </a:r>
          </a:p>
          <a:p>
            <a:pPr algn="l" rtl="0" fontAlgn="base"/>
            <a:endParaRPr lang="en-US" b="0" i="0" dirty="0">
              <a:solidFill>
                <a:srgbClr val="000000"/>
              </a:solidFill>
              <a:effectLst/>
              <a:latin typeface="Galano Grotesque" panose="00000500000000000000" pitchFamily="50" charset="0"/>
            </a:endParaRPr>
          </a:p>
          <a:p>
            <a:pPr algn="l" rtl="0" fontAlgn="base"/>
            <a:endParaRPr lang="en-US" b="0" i="0" dirty="0">
              <a:solidFill>
                <a:srgbClr val="000000"/>
              </a:solidFill>
              <a:effectLst/>
              <a:latin typeface="Galano Grotesque" panose="00000500000000000000" pitchFamily="50" charset="0"/>
            </a:endParaRPr>
          </a:p>
          <a:p>
            <a:pPr fontAlgn="base"/>
            <a:r>
              <a:rPr lang="en-GB" b="1" i="0" u="none" strike="noStrike" dirty="0">
                <a:solidFill>
                  <a:srgbClr val="DA394B"/>
                </a:solidFill>
                <a:effectLst/>
                <a:latin typeface="Galano Grotesque"/>
              </a:rPr>
              <a:t>Red</a:t>
            </a:r>
            <a:r>
              <a:rPr lang="en-GB" b="1" i="0" u="none" strike="noStrike" dirty="0">
                <a:solidFill>
                  <a:srgbClr val="FF0000"/>
                </a:solidFill>
                <a:effectLst/>
                <a:latin typeface="Galano Grotesque"/>
              </a:rPr>
              <a:t> </a:t>
            </a:r>
            <a:r>
              <a:rPr lang="en-GB" b="0" i="0" u="none" strike="noStrike" dirty="0">
                <a:solidFill>
                  <a:srgbClr val="14285A"/>
                </a:solidFill>
                <a:effectLst/>
                <a:latin typeface="Galano Grotesque"/>
              </a:rPr>
              <a:t>-</a:t>
            </a:r>
            <a:r>
              <a:rPr lang="en-GB" dirty="0">
                <a:solidFill>
                  <a:srgbClr val="14285A"/>
                </a:solidFill>
                <a:latin typeface="Galano Grotesque"/>
              </a:rPr>
              <a:t> </a:t>
            </a:r>
            <a:r>
              <a:rPr lang="en-GB" b="0" i="0" u="none" strike="noStrike" dirty="0">
                <a:solidFill>
                  <a:srgbClr val="14285A"/>
                </a:solidFill>
                <a:effectLst/>
                <a:latin typeface="Galano Grotesque"/>
              </a:rPr>
              <a:t>in Year 5, to follow them into Year 6 (ages 9-11)</a:t>
            </a:r>
            <a:r>
              <a:rPr lang="en-US" b="0" i="0" dirty="0">
                <a:solidFill>
                  <a:srgbClr val="14285A"/>
                </a:solidFill>
                <a:effectLst/>
                <a:latin typeface="Galano Grotesque"/>
              </a:rPr>
              <a:t>​</a:t>
            </a:r>
          </a:p>
          <a:p>
            <a:pPr fontAlgn="base"/>
            <a:r>
              <a:rPr lang="en-GB" b="1" i="0" u="none" strike="noStrike" dirty="0">
                <a:solidFill>
                  <a:srgbClr val="92D050"/>
                </a:solidFill>
                <a:effectLst/>
                <a:latin typeface="Galano Grotesque"/>
              </a:rPr>
              <a:t>Green</a:t>
            </a:r>
            <a:r>
              <a:rPr lang="en-GB" b="0" i="0" u="none" strike="noStrike" dirty="0">
                <a:solidFill>
                  <a:srgbClr val="4B5055"/>
                </a:solidFill>
                <a:effectLst/>
                <a:latin typeface="Galano Grotesque"/>
              </a:rPr>
              <a:t> </a:t>
            </a:r>
            <a:r>
              <a:rPr lang="en-GB" b="0" i="0" u="none" strike="noStrike" dirty="0">
                <a:solidFill>
                  <a:srgbClr val="14285A"/>
                </a:solidFill>
                <a:effectLst/>
                <a:latin typeface="Galano Grotesque"/>
              </a:rPr>
              <a:t>- in Year 7, to follow them into Year 8 (</a:t>
            </a:r>
            <a:r>
              <a:rPr lang="en-GB" dirty="0">
                <a:solidFill>
                  <a:srgbClr val="14285A"/>
                </a:solidFill>
                <a:latin typeface="Galano Grotesque"/>
              </a:rPr>
              <a:t>ages 11-13</a:t>
            </a:r>
            <a:r>
              <a:rPr lang="en-GB" b="0" i="0" u="none" strike="noStrike" dirty="0">
                <a:solidFill>
                  <a:srgbClr val="14285A"/>
                </a:solidFill>
                <a:effectLst/>
                <a:latin typeface="Galano Grotesque"/>
              </a:rPr>
              <a:t>)</a:t>
            </a:r>
            <a:endParaRPr lang="en-US" b="0" i="0" dirty="0">
              <a:solidFill>
                <a:srgbClr val="14285A"/>
              </a:solidFill>
              <a:effectLst/>
              <a:latin typeface="Galano Grotesque"/>
            </a:endParaRPr>
          </a:p>
        </p:txBody>
      </p:sp>
      <p:sp>
        <p:nvSpPr>
          <p:cNvPr id="7" name="TextBox 6">
            <a:extLst>
              <a:ext uri="{FF2B5EF4-FFF2-40B4-BE49-F238E27FC236}">
                <a16:creationId xmlns:a16="http://schemas.microsoft.com/office/drawing/2014/main" id="{AE049792-E448-BBF8-C91C-7C90E63D65C1}"/>
              </a:ext>
            </a:extLst>
          </p:cNvPr>
          <p:cNvSpPr txBox="1"/>
          <p:nvPr/>
        </p:nvSpPr>
        <p:spPr>
          <a:xfrm>
            <a:off x="247813" y="4424920"/>
            <a:ext cx="6097554" cy="969496"/>
          </a:xfrm>
          <a:prstGeom prst="rect">
            <a:avLst/>
          </a:prstGeom>
          <a:noFill/>
        </p:spPr>
        <p:txBody>
          <a:bodyPr wrap="square" lIns="91440" tIns="45720" rIns="91440" bIns="45720" anchor="t">
            <a:spAutoFit/>
          </a:bodyPr>
          <a:lstStyle/>
          <a:p>
            <a:r>
              <a:rPr lang="en-GB" sz="1900" b="0" i="0" u="none" strike="noStrike" dirty="0">
                <a:solidFill>
                  <a:srgbClr val="14285A"/>
                </a:solidFill>
                <a:effectLst/>
                <a:latin typeface="Galano Grotesque"/>
              </a:rPr>
              <a:t>All ages and year groups are </a:t>
            </a:r>
            <a:r>
              <a:rPr lang="en-GB" sz="1900" dirty="0">
                <a:solidFill>
                  <a:srgbClr val="14285A"/>
                </a:solidFill>
                <a:latin typeface="Galano Grotesque"/>
              </a:rPr>
              <a:t>for guidance</a:t>
            </a:r>
            <a:r>
              <a:rPr lang="en-GB" sz="1900" b="0" i="0" u="none" strike="noStrike" dirty="0">
                <a:solidFill>
                  <a:srgbClr val="14285A"/>
                </a:solidFill>
                <a:effectLst/>
                <a:latin typeface="Galano Grotesque"/>
              </a:rPr>
              <a:t> only and </a:t>
            </a:r>
            <a:r>
              <a:rPr lang="en-GB" sz="1900" dirty="0">
                <a:solidFill>
                  <a:srgbClr val="14285A"/>
                </a:solidFill>
                <a:latin typeface="Galano Grotesque"/>
              </a:rPr>
              <a:t>parcels can</a:t>
            </a:r>
            <a:r>
              <a:rPr lang="en-GB" sz="1900" b="0" i="0" u="none" strike="noStrike" dirty="0">
                <a:solidFill>
                  <a:srgbClr val="14285A"/>
                </a:solidFill>
                <a:effectLst/>
                <a:latin typeface="Galano Grotesque"/>
              </a:rPr>
              <a:t> be chosen to suit a child’s individual abilities and circumstances.</a:t>
            </a:r>
            <a:endParaRPr lang="en-GB" sz="1900" dirty="0">
              <a:solidFill>
                <a:srgbClr val="14285A"/>
              </a:solidFill>
              <a:latin typeface="Galano Grotesque"/>
            </a:endParaRPr>
          </a:p>
        </p:txBody>
      </p:sp>
      <p:pic>
        <p:nvPicPr>
          <p:cNvPr id="4" name="Picture 3" descr="Several colorful envelopes with white text&#10;&#10;Description automatically generated">
            <a:extLst>
              <a:ext uri="{FF2B5EF4-FFF2-40B4-BE49-F238E27FC236}">
                <a16:creationId xmlns:a16="http://schemas.microsoft.com/office/drawing/2014/main" id="{56BC8670-2A1E-27AC-661B-760D7E7FE7FA}"/>
              </a:ext>
            </a:extLst>
          </p:cNvPr>
          <p:cNvPicPr>
            <a:picLocks noChangeAspect="1"/>
          </p:cNvPicPr>
          <p:nvPr/>
        </p:nvPicPr>
        <p:blipFill>
          <a:blip r:embed="rId2"/>
          <a:stretch>
            <a:fillRect/>
          </a:stretch>
        </p:blipFill>
        <p:spPr>
          <a:xfrm>
            <a:off x="7855212" y="1356086"/>
            <a:ext cx="3682639" cy="36826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1908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66B7-FC69-CFCE-7CBE-568BFF2A33E9}"/>
              </a:ext>
            </a:extLst>
          </p:cNvPr>
          <p:cNvSpPr>
            <a:spLocks noGrp="1"/>
          </p:cNvSpPr>
          <p:nvPr>
            <p:ph type="title" idx="4294967295"/>
          </p:nvPr>
        </p:nvSpPr>
        <p:spPr>
          <a:xfrm>
            <a:off x="322729" y="307495"/>
            <a:ext cx="11553825" cy="1325562"/>
          </a:xfrm>
        </p:spPr>
        <p:txBody>
          <a:bodyPr/>
          <a:lstStyle/>
          <a:p>
            <a:r>
              <a:rPr lang="en-GB" dirty="0"/>
              <a:t>More than just a parcel of books…</a:t>
            </a:r>
          </a:p>
        </p:txBody>
      </p:sp>
      <p:sp>
        <p:nvSpPr>
          <p:cNvPr id="5" name="TextBox 4">
            <a:extLst>
              <a:ext uri="{FF2B5EF4-FFF2-40B4-BE49-F238E27FC236}">
                <a16:creationId xmlns:a16="http://schemas.microsoft.com/office/drawing/2014/main" id="{AAB84CCB-AED6-4525-E4B2-59A7B4BEA420}"/>
              </a:ext>
            </a:extLst>
          </p:cNvPr>
          <p:cNvSpPr txBox="1"/>
          <p:nvPr/>
        </p:nvSpPr>
        <p:spPr>
          <a:xfrm>
            <a:off x="114363" y="1144650"/>
            <a:ext cx="8380879" cy="4539704"/>
          </a:xfrm>
          <a:prstGeom prst="rect">
            <a:avLst/>
          </a:prstGeom>
          <a:noFill/>
        </p:spPr>
        <p:txBody>
          <a:bodyPr wrap="square" lIns="91440" tIns="45720" rIns="91440" bIns="45720" anchor="t">
            <a:spAutoFit/>
          </a:bodyPr>
          <a:lstStyle/>
          <a:p>
            <a:pPr marL="285750" indent="-285750" algn="l" rtl="0" fontAlgn="base">
              <a:buFont typeface="Arial" panose="020B0604020202020204" pitchFamily="34" charset="0"/>
              <a:buChar char="•"/>
            </a:pPr>
            <a:r>
              <a:rPr lang="en-GB" sz="1700" b="0" i="0" u="none" strike="noStrike" dirty="0">
                <a:solidFill>
                  <a:srgbClr val="14285A"/>
                </a:solidFill>
                <a:effectLst/>
                <a:latin typeface="Galano Grotesque" panose="00000500000000000000" pitchFamily="50" charset="0"/>
              </a:rPr>
              <a:t>1-3 reading books from a range of different genres, selected by our independent panel of experts to capture children’s interest and imagination. </a:t>
            </a:r>
            <a:r>
              <a:rPr lang="en-US" sz="1700" b="0" i="0" dirty="0">
                <a:solidFill>
                  <a:srgbClr val="14285A"/>
                </a:solidFill>
                <a:effectLst/>
                <a:latin typeface="Galano Grotesque" panose="00000500000000000000" pitchFamily="50" charset="0"/>
              </a:rPr>
              <a:t>​</a:t>
            </a:r>
          </a:p>
          <a:p>
            <a:pPr marL="285750" indent="-285750" algn="l" rtl="0" fontAlgn="base">
              <a:buFont typeface="Arial" panose="020B0604020202020204" pitchFamily="34" charset="0"/>
              <a:buChar char="•"/>
            </a:pPr>
            <a:endParaRPr lang="en-US" sz="1700" b="0" i="0" dirty="0">
              <a:solidFill>
                <a:srgbClr val="14285A"/>
              </a:solidFill>
              <a:effectLst/>
              <a:latin typeface="Galano Grotesque" panose="00000500000000000000" pitchFamily="50" charset="0"/>
            </a:endParaRPr>
          </a:p>
          <a:p>
            <a:pPr marL="285750" indent="-285750" fontAlgn="base">
              <a:buFont typeface="Arial" panose="020B0604020202020204" pitchFamily="34" charset="0"/>
              <a:buChar char="•"/>
            </a:pPr>
            <a:r>
              <a:rPr lang="en-GB" sz="1700" b="0" i="0" u="none" strike="noStrike" dirty="0">
                <a:solidFill>
                  <a:srgbClr val="14285A"/>
                </a:solidFill>
                <a:effectLst/>
                <a:latin typeface="Galano Grotesque"/>
              </a:rPr>
              <a:t>An age-appropriate maths game and resources to develop number confidence and engage with numeracy in an accessible way</a:t>
            </a:r>
            <a:r>
              <a:rPr lang="en-GB" sz="1700" dirty="0">
                <a:solidFill>
                  <a:srgbClr val="14285A"/>
                </a:solidFill>
                <a:latin typeface="Galano Grotesque"/>
              </a:rPr>
              <a:t>,</a:t>
            </a:r>
            <a:r>
              <a:rPr lang="en-GB" sz="1700" b="0" i="0" u="none" strike="noStrike" dirty="0">
                <a:solidFill>
                  <a:srgbClr val="14285A"/>
                </a:solidFill>
                <a:effectLst/>
                <a:latin typeface="Galano Grotesque"/>
              </a:rPr>
              <a:t> that builds self-regulation, perseverance and problem-solving strategies. </a:t>
            </a:r>
            <a:r>
              <a:rPr lang="en-US" sz="1700" b="0" i="0" dirty="0">
                <a:solidFill>
                  <a:srgbClr val="14285A"/>
                </a:solidFill>
                <a:effectLst/>
                <a:latin typeface="Galano Grotesque"/>
              </a:rPr>
              <a:t>​</a:t>
            </a:r>
            <a:endParaRPr lang="en-US" sz="1700" dirty="0">
              <a:solidFill>
                <a:srgbClr val="14285A"/>
              </a:solidFill>
              <a:latin typeface="Galano Grotesque"/>
            </a:endParaRPr>
          </a:p>
          <a:p>
            <a:pPr marL="285750" indent="-285750" algn="l" rtl="0" fontAlgn="base">
              <a:buFont typeface="Arial" panose="020B0604020202020204" pitchFamily="34" charset="0"/>
              <a:buChar char="•"/>
            </a:pPr>
            <a:endParaRPr lang="en-US" sz="1700" b="0" i="0" dirty="0">
              <a:solidFill>
                <a:srgbClr val="14285A"/>
              </a:solidFill>
              <a:effectLst/>
              <a:latin typeface="Galano Grotesque" panose="00000500000000000000" pitchFamily="50" charset="0"/>
            </a:endParaRPr>
          </a:p>
          <a:p>
            <a:pPr marL="285750" indent="-285750" fontAlgn="base">
              <a:buFont typeface="Arial" panose="020B0604020202020204" pitchFamily="34" charset="0"/>
              <a:buChar char="•"/>
            </a:pPr>
            <a:r>
              <a:rPr lang="en-GB" sz="1700" b="0" i="0" u="none" strike="noStrike" dirty="0">
                <a:solidFill>
                  <a:srgbClr val="14285A"/>
                </a:solidFill>
                <a:effectLst/>
                <a:latin typeface="Galano Grotesque"/>
              </a:rPr>
              <a:t>A letter from the book author describing the chosen book or sharing ideas and experiences to help children feel special and valued. </a:t>
            </a:r>
            <a:r>
              <a:rPr lang="en-US" sz="1700" b="0" i="0" dirty="0">
                <a:solidFill>
                  <a:srgbClr val="14285A"/>
                </a:solidFill>
                <a:effectLst/>
                <a:latin typeface="Galano Grotesque"/>
              </a:rPr>
              <a:t>​</a:t>
            </a:r>
            <a:endParaRPr lang="en-US" sz="1700" dirty="0">
              <a:solidFill>
                <a:srgbClr val="14285A"/>
              </a:solidFill>
              <a:latin typeface="Galano Grotesque"/>
            </a:endParaRPr>
          </a:p>
          <a:p>
            <a:endParaRPr lang="en-US" sz="1700" dirty="0">
              <a:solidFill>
                <a:srgbClr val="14285A"/>
              </a:solidFill>
              <a:latin typeface="Galano Grotesque" panose="00000500000000000000" pitchFamily="50" charset="0"/>
            </a:endParaRPr>
          </a:p>
          <a:p>
            <a:pPr marL="285750" indent="-285750" algn="l" rtl="0" fontAlgn="base">
              <a:buFont typeface="Arial" panose="020B0604020202020204" pitchFamily="34" charset="0"/>
              <a:buChar char="•"/>
            </a:pPr>
            <a:r>
              <a:rPr lang="en-GB" sz="1700" dirty="0">
                <a:solidFill>
                  <a:srgbClr val="14285A"/>
                </a:solidFill>
                <a:latin typeface="Galano Grotesque"/>
              </a:rPr>
              <a:t>Additional quality resources</a:t>
            </a:r>
            <a:r>
              <a:rPr lang="en-GB" sz="1700" b="0" i="0" u="none" strike="noStrike" dirty="0">
                <a:solidFill>
                  <a:srgbClr val="14285A"/>
                </a:solidFill>
                <a:effectLst/>
                <a:latin typeface="Galano Grotesque"/>
              </a:rPr>
              <a:t> such as bookmarks, pens, notepads and calculators</a:t>
            </a:r>
            <a:r>
              <a:rPr lang="en-GB" sz="1700" dirty="0">
                <a:solidFill>
                  <a:srgbClr val="14285A"/>
                </a:solidFill>
                <a:latin typeface="Galano Grotesque"/>
              </a:rPr>
              <a:t>,</a:t>
            </a:r>
            <a:r>
              <a:rPr lang="en-GB" sz="1700" b="0" i="0" u="none" strike="noStrike" dirty="0">
                <a:solidFill>
                  <a:srgbClr val="14285A"/>
                </a:solidFill>
                <a:effectLst/>
                <a:latin typeface="Galano Grotesque"/>
              </a:rPr>
              <a:t> enticing children to engage in the parcels and support independent learning in class or at home. </a:t>
            </a:r>
            <a:r>
              <a:rPr lang="en-US" sz="1700" b="0" i="0" dirty="0">
                <a:solidFill>
                  <a:srgbClr val="14285A"/>
                </a:solidFill>
                <a:effectLst/>
                <a:latin typeface="Galano Grotesque"/>
              </a:rPr>
              <a:t>​</a:t>
            </a:r>
          </a:p>
          <a:p>
            <a:pPr marL="285750" indent="-285750" algn="l" rtl="0" fontAlgn="base">
              <a:buFont typeface="Arial" panose="020B0604020202020204" pitchFamily="34" charset="0"/>
              <a:buChar char="•"/>
            </a:pPr>
            <a:endParaRPr lang="en-US" sz="1700" b="0" i="0" dirty="0">
              <a:solidFill>
                <a:srgbClr val="14285A"/>
              </a:solidFill>
              <a:effectLst/>
              <a:latin typeface="Galano Grotesque" panose="00000500000000000000" pitchFamily="50" charset="0"/>
            </a:endParaRPr>
          </a:p>
          <a:p>
            <a:pPr marL="285750" indent="-285750" algn="l" rtl="0" fontAlgn="base">
              <a:buFont typeface="Arial" panose="020B0604020202020204" pitchFamily="34" charset="0"/>
              <a:buChar char="•"/>
            </a:pPr>
            <a:r>
              <a:rPr lang="en-GB" sz="1700" b="0" i="0" u="none" strike="noStrike" dirty="0">
                <a:solidFill>
                  <a:srgbClr val="14285A"/>
                </a:solidFill>
                <a:effectLst/>
                <a:latin typeface="Galano Grotesque" panose="00000500000000000000" pitchFamily="50" charset="0"/>
              </a:rPr>
              <a:t>A postcard from the Letterbox Club team providing a space for children to share their thoughts (and practise their writing</a:t>
            </a:r>
            <a:r>
              <a:rPr lang="en-GB" sz="1700" dirty="0">
                <a:solidFill>
                  <a:srgbClr val="14285A"/>
                </a:solidFill>
                <a:latin typeface="Galano Grotesque" panose="00000500000000000000" pitchFamily="50" charset="0"/>
              </a:rPr>
              <a:t>!).</a:t>
            </a:r>
            <a:r>
              <a:rPr lang="en-GB" sz="1700" b="0" i="0" u="none" strike="noStrike" dirty="0">
                <a:solidFill>
                  <a:srgbClr val="14285A"/>
                </a:solidFill>
                <a:effectLst/>
                <a:latin typeface="Galano Grotesque" panose="00000500000000000000" pitchFamily="50" charset="0"/>
              </a:rPr>
              <a:t> </a:t>
            </a:r>
            <a:endParaRPr lang="en-US" sz="1700" b="0" i="0" dirty="0">
              <a:solidFill>
                <a:srgbClr val="14285A"/>
              </a:solidFill>
              <a:effectLst/>
              <a:latin typeface="Galano Grotesque" panose="00000500000000000000" pitchFamily="50" charset="0"/>
            </a:endParaRPr>
          </a:p>
        </p:txBody>
      </p:sp>
      <p:pic>
        <p:nvPicPr>
          <p:cNvPr id="9" name="Picture 8" descr="A pile of books and pencils&#10;&#10;Description automatically generated">
            <a:extLst>
              <a:ext uri="{FF2B5EF4-FFF2-40B4-BE49-F238E27FC236}">
                <a16:creationId xmlns:a16="http://schemas.microsoft.com/office/drawing/2014/main" id="{1ACC8A91-0D7B-60B4-32C7-D3281A24E840}"/>
              </a:ext>
            </a:extLst>
          </p:cNvPr>
          <p:cNvPicPr>
            <a:picLocks noChangeAspect="1"/>
          </p:cNvPicPr>
          <p:nvPr/>
        </p:nvPicPr>
        <p:blipFill>
          <a:blip r:embed="rId2"/>
          <a:stretch>
            <a:fillRect/>
          </a:stretch>
        </p:blipFill>
        <p:spPr>
          <a:xfrm rot="16200000">
            <a:off x="8610137" y="1578097"/>
            <a:ext cx="3401699" cy="32147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872CA83F-B046-D0E1-305F-1218F0D5C61E}"/>
              </a:ext>
            </a:extLst>
          </p:cNvPr>
          <p:cNvSpPr txBox="1"/>
          <p:nvPr/>
        </p:nvSpPr>
        <p:spPr>
          <a:xfrm>
            <a:off x="8334375" y="6303949"/>
            <a:ext cx="3857625" cy="307777"/>
          </a:xfrm>
          <a:prstGeom prst="rect">
            <a:avLst/>
          </a:prstGeom>
          <a:noFill/>
        </p:spPr>
        <p:txBody>
          <a:bodyPr wrap="square">
            <a:spAutoFit/>
          </a:bodyPr>
          <a:lstStyle/>
          <a:p>
            <a:pPr algn="ctr"/>
            <a:r>
              <a:rPr lang="en-GB" sz="1400" b="1" dirty="0">
                <a:solidFill>
                  <a:schemeClr val="bg1"/>
                </a:solidFill>
                <a:latin typeface="Galano Grotesque"/>
                <a:cs typeface="Segoe UI"/>
                <a:hlinkClick r:id="rId3">
                  <a:extLst>
                    <a:ext uri="{A12FA001-AC4F-418D-AE19-62706E023703}">
                      <ahyp:hlinkClr xmlns:ahyp="http://schemas.microsoft.com/office/drawing/2018/hyperlinkcolor" val="tx"/>
                    </a:ext>
                  </a:extLst>
                </a:hlinkClick>
              </a:rPr>
              <a:t>booktrust.org.uk/letterbox-club</a:t>
            </a:r>
            <a:endParaRPr lang="en-GB" sz="1400" b="1" dirty="0">
              <a:solidFill>
                <a:schemeClr val="bg1"/>
              </a:solidFill>
              <a:latin typeface="Galano Grotesque" pitchFamily="2" charset="77"/>
            </a:endParaRPr>
          </a:p>
        </p:txBody>
      </p:sp>
    </p:spTree>
    <p:extLst>
      <p:ext uri="{BB962C8B-B14F-4D97-AF65-F5344CB8AC3E}">
        <p14:creationId xmlns:p14="http://schemas.microsoft.com/office/powerpoint/2010/main" val="3494999833"/>
      </p:ext>
    </p:extLst>
  </p:cSld>
  <p:clrMapOvr>
    <a:masterClrMapping/>
  </p:clrMapOvr>
</p:sld>
</file>

<file path=ppt/theme/theme1.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2.xml><?xml version="1.0" encoding="utf-8"?>
<a:theme xmlns:a="http://schemas.openxmlformats.org/drawingml/2006/main" name="9_Office Theme">
  <a:themeElements>
    <a:clrScheme name="BT 2">
      <a:dk1>
        <a:srgbClr val="000000"/>
      </a:dk1>
      <a:lt1>
        <a:srgbClr val="FFFFFF"/>
      </a:lt1>
      <a:dk2>
        <a:srgbClr val="44546A"/>
      </a:dk2>
      <a:lt2>
        <a:srgbClr val="E7E6E6"/>
      </a:lt2>
      <a:accent1>
        <a:srgbClr val="142858"/>
      </a:accent1>
      <a:accent2>
        <a:srgbClr val="1DA4A0"/>
      </a:accent2>
      <a:accent3>
        <a:srgbClr val="FFCD00"/>
      </a:accent3>
      <a:accent4>
        <a:srgbClr val="F58C64"/>
      </a:accent4>
      <a:accent5>
        <a:srgbClr val="BC1A8C"/>
      </a:accent5>
      <a:accent6>
        <a:srgbClr val="43A2E1"/>
      </a:accent6>
      <a:hlink>
        <a:srgbClr val="1DA4A0"/>
      </a:hlink>
      <a:folHlink>
        <a:srgbClr val="1883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5E40B5D3-7FC2-E340-B979-B564E3D689EA}"/>
    </a:ext>
  </a:extLst>
</a:theme>
</file>

<file path=ppt/theme/theme3.xml><?xml version="1.0" encoding="utf-8"?>
<a:theme xmlns:a="http://schemas.openxmlformats.org/drawingml/2006/main" name="2_Office Theme">
  <a:themeElements>
    <a:clrScheme name="BT 3">
      <a:dk1>
        <a:srgbClr val="000000"/>
      </a:dk1>
      <a:lt1>
        <a:srgbClr val="FFFFFF"/>
      </a:lt1>
      <a:dk2>
        <a:srgbClr val="44546A"/>
      </a:dk2>
      <a:lt2>
        <a:srgbClr val="E7E6E6"/>
      </a:lt2>
      <a:accent1>
        <a:srgbClr val="FFCC00"/>
      </a:accent1>
      <a:accent2>
        <a:srgbClr val="142858"/>
      </a:accent2>
      <a:accent3>
        <a:srgbClr val="1DA4A0"/>
      </a:accent3>
      <a:accent4>
        <a:srgbClr val="BC1A8C"/>
      </a:accent4>
      <a:accent5>
        <a:srgbClr val="43A2E1"/>
      </a:accent5>
      <a:accent6>
        <a:srgbClr val="F58C64"/>
      </a:accent6>
      <a:hlink>
        <a:srgbClr val="4B5055"/>
      </a:hlink>
      <a:folHlink>
        <a:srgbClr val="1883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C256ECE7-7B15-4243-AF15-29E7E1AF7039}"/>
    </a:ext>
  </a:extLst>
</a:theme>
</file>

<file path=ppt/theme/theme4.xml><?xml version="1.0" encoding="utf-8"?>
<a:theme xmlns:a="http://schemas.openxmlformats.org/drawingml/2006/main" name="3_Office Theme">
  <a:themeElements>
    <a:clrScheme name="BT 4">
      <a:dk1>
        <a:srgbClr val="000000"/>
      </a:dk1>
      <a:lt1>
        <a:srgbClr val="FFFFFF"/>
      </a:lt1>
      <a:dk2>
        <a:srgbClr val="44546A"/>
      </a:dk2>
      <a:lt2>
        <a:srgbClr val="E7E6E6"/>
      </a:lt2>
      <a:accent1>
        <a:srgbClr val="F48A62"/>
      </a:accent1>
      <a:accent2>
        <a:srgbClr val="142857"/>
      </a:accent2>
      <a:accent3>
        <a:srgbClr val="1DA4A0"/>
      </a:accent3>
      <a:accent4>
        <a:srgbClr val="BC198B"/>
      </a:accent4>
      <a:accent5>
        <a:srgbClr val="43A2E1"/>
      </a:accent5>
      <a:accent6>
        <a:srgbClr val="FACD00"/>
      </a:accent6>
      <a:hlink>
        <a:srgbClr val="E3DF7F"/>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78873BE3-0C08-AA46-A2F8-F820121C8BAD}"/>
    </a:ext>
  </a:extLst>
</a:theme>
</file>

<file path=ppt/theme/theme5.xml><?xml version="1.0" encoding="utf-8"?>
<a:theme xmlns:a="http://schemas.openxmlformats.org/drawingml/2006/main" name="4_Office Theme">
  <a:themeElements>
    <a:clrScheme name="BT 5">
      <a:dk1>
        <a:srgbClr val="000000"/>
      </a:dk1>
      <a:lt1>
        <a:srgbClr val="FFFFFF"/>
      </a:lt1>
      <a:dk2>
        <a:srgbClr val="44546A"/>
      </a:dk2>
      <a:lt2>
        <a:srgbClr val="E7E6E6"/>
      </a:lt2>
      <a:accent1>
        <a:srgbClr val="BC198B"/>
      </a:accent1>
      <a:accent2>
        <a:srgbClr val="FFCC00"/>
      </a:accent2>
      <a:accent3>
        <a:srgbClr val="1DA4A0"/>
      </a:accent3>
      <a:accent4>
        <a:srgbClr val="F58C64"/>
      </a:accent4>
      <a:accent5>
        <a:srgbClr val="14288C"/>
      </a:accent5>
      <a:accent6>
        <a:srgbClr val="43A2A0"/>
      </a:accent6>
      <a:hlink>
        <a:srgbClr val="DA384B"/>
      </a:hlink>
      <a:folHlink>
        <a:srgbClr val="E3DF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2B33AB14-277A-DB4C-BFC4-ED422FBAC4EF}"/>
    </a:ext>
  </a:extLst>
</a:theme>
</file>

<file path=ppt/theme/theme6.xml><?xml version="1.0" encoding="utf-8"?>
<a:theme xmlns:a="http://schemas.openxmlformats.org/drawingml/2006/main" name="7_Office Theme">
  <a:themeElements>
    <a:clrScheme name="BT 6">
      <a:dk1>
        <a:srgbClr val="000000"/>
      </a:dk1>
      <a:lt1>
        <a:srgbClr val="FFFFFF"/>
      </a:lt1>
      <a:dk2>
        <a:srgbClr val="4B5055"/>
      </a:dk2>
      <a:lt2>
        <a:srgbClr val="E7E6E6"/>
      </a:lt2>
      <a:accent1>
        <a:srgbClr val="288246"/>
      </a:accent1>
      <a:accent2>
        <a:srgbClr val="1DA4A0"/>
      </a:accent2>
      <a:accent3>
        <a:srgbClr val="142859"/>
      </a:accent3>
      <a:accent4>
        <a:srgbClr val="FECC00"/>
      </a:accent4>
      <a:accent5>
        <a:srgbClr val="C4501B"/>
      </a:accent5>
      <a:accent6>
        <a:srgbClr val="1DA4A0"/>
      </a:accent6>
      <a:hlink>
        <a:srgbClr val="DA384B"/>
      </a:hlink>
      <a:folHlink>
        <a:srgbClr val="42A1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DBE70D10-CDFA-4C42-8955-AF177C087F8F}"/>
    </a:ext>
  </a:extLst>
</a:theme>
</file>

<file path=ppt/theme/theme7.xml><?xml version="1.0" encoding="utf-8"?>
<a:theme xmlns:a="http://schemas.openxmlformats.org/drawingml/2006/main" name="5_Office Theme">
  <a:themeElements>
    <a:clrScheme name="BT 7">
      <a:dk1>
        <a:srgbClr val="000000"/>
      </a:dk1>
      <a:lt1>
        <a:srgbClr val="FFFFFF"/>
      </a:lt1>
      <a:dk2>
        <a:srgbClr val="4B5055"/>
      </a:dk2>
      <a:lt2>
        <a:srgbClr val="E7E6E6"/>
      </a:lt2>
      <a:accent1>
        <a:srgbClr val="DA384B"/>
      </a:accent1>
      <a:accent2>
        <a:srgbClr val="142859"/>
      </a:accent2>
      <a:accent3>
        <a:srgbClr val="1EA5A0"/>
      </a:accent3>
      <a:accent4>
        <a:srgbClr val="BC198B"/>
      </a:accent4>
      <a:accent5>
        <a:srgbClr val="18837F"/>
      </a:accent5>
      <a:accent6>
        <a:srgbClr val="F58C64"/>
      </a:accent6>
      <a:hlink>
        <a:srgbClr val="4B5055"/>
      </a:hlink>
      <a:folHlink>
        <a:srgbClr val="1883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E57DE482-563D-824F-A7C6-AECC003D45BC}"/>
    </a:ext>
  </a:extLst>
</a:theme>
</file>

<file path=ppt/theme/theme8.xml><?xml version="1.0" encoding="utf-8"?>
<a:theme xmlns:a="http://schemas.openxmlformats.org/drawingml/2006/main" name="6_Office Theme">
  <a:themeElements>
    <a:clrScheme name="BT 8">
      <a:dk1>
        <a:srgbClr val="000000"/>
      </a:dk1>
      <a:lt1>
        <a:srgbClr val="FFFFFF"/>
      </a:lt1>
      <a:dk2>
        <a:srgbClr val="4B5055"/>
      </a:dk2>
      <a:lt2>
        <a:srgbClr val="E7E6E6"/>
      </a:lt2>
      <a:accent1>
        <a:srgbClr val="6E0559"/>
      </a:accent1>
      <a:accent2>
        <a:srgbClr val="FFCD00"/>
      </a:accent2>
      <a:accent3>
        <a:srgbClr val="18837F"/>
      </a:accent3>
      <a:accent4>
        <a:srgbClr val="142858"/>
      </a:accent4>
      <a:accent5>
        <a:srgbClr val="F48B63"/>
      </a:accent5>
      <a:accent6>
        <a:srgbClr val="43A2E1"/>
      </a:accent6>
      <a:hlink>
        <a:srgbClr val="142858"/>
      </a:hlink>
      <a:folHlink>
        <a:srgbClr val="1883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okTrust 16-9 PPT MASTER-03" id="{FD715BD4-DF5B-6843-867D-4FA41711A5EF}" vid="{B336A610-E158-AC41-B1CF-5F74E0B50F5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AE58D9480B2B4FBC9D1D8A236E0FFF" ma:contentTypeVersion="15" ma:contentTypeDescription="Create a new document." ma:contentTypeScope="" ma:versionID="ccb98b972238033b3f7c1745fe8419c9">
  <xsd:schema xmlns:xsd="http://www.w3.org/2001/XMLSchema" xmlns:xs="http://www.w3.org/2001/XMLSchema" xmlns:p="http://schemas.microsoft.com/office/2006/metadata/properties" xmlns:ns2="f33319fc-3e55-4125-80bd-45f8ecf51cf4" xmlns:ns3="af906fff-e6ae-4fc9-a6dc-af5766e84069" targetNamespace="http://schemas.microsoft.com/office/2006/metadata/properties" ma:root="true" ma:fieldsID="93c68e17dcc96c7f25db32dd3fdb9f8d" ns2:_="" ns3:_="">
    <xsd:import namespace="f33319fc-3e55-4125-80bd-45f8ecf51cf4"/>
    <xsd:import namespace="af906fff-e6ae-4fc9-a6dc-af5766e840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319fc-3e55-4125-80bd-45f8ecf51c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8d9d8c-cff5-4425-be42-cab210788a6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906fff-e6ae-4fc9-a6dc-af5766e8406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c53e4b-72a1-463a-9255-0a2c8647f9b3}" ma:internalName="TaxCatchAll" ma:showField="CatchAllData" ma:web="af906fff-e6ae-4fc9-a6dc-af5766e8406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3319fc-3e55-4125-80bd-45f8ecf51cf4">
      <Terms xmlns="http://schemas.microsoft.com/office/infopath/2007/PartnerControls"/>
    </lcf76f155ced4ddcb4097134ff3c332f>
    <TaxCatchAll xmlns="af906fff-e6ae-4fc9-a6dc-af5766e84069" xsi:nil="true"/>
  </documentManagement>
</p:properties>
</file>

<file path=customXml/itemProps1.xml><?xml version="1.0" encoding="utf-8"?>
<ds:datastoreItem xmlns:ds="http://schemas.openxmlformats.org/officeDocument/2006/customXml" ds:itemID="{E7E34DC2-D410-4E89-BBCE-A8EF9585A44A}">
  <ds:schemaRefs>
    <ds:schemaRef ds:uri="af906fff-e6ae-4fc9-a6dc-af5766e84069"/>
    <ds:schemaRef ds:uri="f33319fc-3e55-4125-80bd-45f8ecf51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75F586-0488-4AB8-9C02-2E8D0EF77FE1}">
  <ds:schemaRefs>
    <ds:schemaRef ds:uri="http://schemas.microsoft.com/sharepoint/v3/contenttype/forms"/>
  </ds:schemaRefs>
</ds:datastoreItem>
</file>

<file path=customXml/itemProps3.xml><?xml version="1.0" encoding="utf-8"?>
<ds:datastoreItem xmlns:ds="http://schemas.openxmlformats.org/officeDocument/2006/customXml" ds:itemID="{D37D3B06-9CEA-4932-986F-521396B79644}">
  <ds:schemaRefs>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 ds:uri="af906fff-e6ae-4fc9-a6dc-af5766e84069"/>
    <ds:schemaRef ds:uri="f33319fc-3e55-4125-80bd-45f8ecf51cf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BookTrust 16-9 PPT TEMPLATE-03</Template>
  <TotalTime>135</TotalTime>
  <Words>936</Words>
  <Application>Microsoft Office PowerPoint</Application>
  <PresentationFormat>Widescreen</PresentationFormat>
  <Paragraphs>71</Paragraphs>
  <Slides>14</Slides>
  <Notes>1</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14</vt:i4>
      </vt:variant>
    </vt:vector>
  </HeadingPairs>
  <TitlesOfParts>
    <vt:vector size="27" baseType="lpstr">
      <vt:lpstr>Arial</vt:lpstr>
      <vt:lpstr>Calibri</vt:lpstr>
      <vt:lpstr>Galano Grotesque</vt:lpstr>
      <vt:lpstr>Segoe UI</vt:lpstr>
      <vt:lpstr>Wingdings</vt:lpstr>
      <vt:lpstr>1_Office Theme</vt:lpstr>
      <vt:lpstr>9_Office Theme</vt:lpstr>
      <vt:lpstr>2_Office Theme</vt:lpstr>
      <vt:lpstr>3_Office Theme</vt:lpstr>
      <vt:lpstr>4_Office Theme</vt:lpstr>
      <vt:lpstr>7_Office Theme</vt:lpstr>
      <vt:lpstr>5_Office Theme</vt:lpstr>
      <vt:lpstr>6_Office Theme</vt:lpstr>
      <vt:lpstr>Bringing the magic of reading and numeracy to pupil premium and vulnerable learners age 3-13 </vt:lpstr>
      <vt:lpstr>BookTrust – getting children reading from their earliest days </vt:lpstr>
      <vt:lpstr>Introducing Letterbox Club  Tried and trusted by thousands of children </vt:lpstr>
      <vt:lpstr>What is Letterbox Club?</vt:lpstr>
      <vt:lpstr>How?</vt:lpstr>
      <vt:lpstr>PowerPoint Presentation</vt:lpstr>
      <vt:lpstr>What does the research show? Our annual survey findings report: </vt:lpstr>
      <vt:lpstr>Six different parcel sets to choose from to support children…</vt:lpstr>
      <vt:lpstr>More than just a parcel of books…</vt:lpstr>
      <vt:lpstr>Take a look inside…</vt:lpstr>
      <vt:lpstr>How are the books selected?</vt:lpstr>
      <vt:lpstr>The value of maths games for vulnerable learners </vt:lpstr>
      <vt:lpstr>Inspiring children for the future…</vt:lpstr>
      <vt:lpstr>Find out more at... booktrust.org.uk/letterbox-club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where your presentation title goes. It’s in Galano Grotesque Bold  48pt</dc:title>
  <dc:creator>Julie Peppiatt</dc:creator>
  <cp:lastModifiedBy>Lily Walsworth</cp:lastModifiedBy>
  <cp:revision>2</cp:revision>
  <dcterms:created xsi:type="dcterms:W3CDTF">2020-09-04T10:29:04Z</dcterms:created>
  <dcterms:modified xsi:type="dcterms:W3CDTF">2024-10-09T10:26:36Z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0x010100B1AE58D9480B2B4FBC9D1D8A236E0FFF</vt:lpwstr>
  </property>
  <property fmtid="{D5CDD505-2E9C-101B-9397-08002B2CF9AE}" pid="3" name="Order">
    <vt:r8>1385200</vt:r8>
  </property>
  <property fmtid="{D5CDD505-2E9C-101B-9397-08002B2CF9AE}" pid="4" name="MediaServiceImageTags">
    <vt:lpwstr/>
  </property>
</Properties>
</file>