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67" r:id="rId6"/>
    <p:sldMasterId id="2147483670" r:id="rId7"/>
  </p:sldMasterIdLst>
  <p:notesMasterIdLst>
    <p:notesMasterId r:id="rId27"/>
  </p:notesMasterIdLst>
  <p:sldIdLst>
    <p:sldId id="296" r:id="rId8"/>
    <p:sldId id="297" r:id="rId9"/>
    <p:sldId id="278" r:id="rId10"/>
    <p:sldId id="279" r:id="rId11"/>
    <p:sldId id="280" r:id="rId12"/>
    <p:sldId id="281" r:id="rId13"/>
    <p:sldId id="282" r:id="rId14"/>
    <p:sldId id="283" r:id="rId15"/>
    <p:sldId id="284" r:id="rId16"/>
    <p:sldId id="298" r:id="rId17"/>
    <p:sldId id="301" r:id="rId18"/>
    <p:sldId id="300" r:id="rId19"/>
    <p:sldId id="289" r:id="rId20"/>
    <p:sldId id="290" r:id="rId21"/>
    <p:sldId id="293" r:id="rId22"/>
    <p:sldId id="292" r:id="rId23"/>
    <p:sldId id="302" r:id="rId24"/>
    <p:sldId id="295" r:id="rId25"/>
    <p:sldId id="303" r:id="rId26"/>
  </p:sldIdLst>
  <p:sldSz cx="15240000" cy="10477500"/>
  <p:notesSz cx="15240000" cy="10477500"/>
  <p:defaultTextStyle>
    <a:defPPr>
      <a:defRPr kern="0"/>
    </a:defPPr>
  </p:defaultTextStyle>
  <p:extLst>
    <p:ext uri="{EFAFB233-063F-42B5-8137-9DF3F51BA10A}">
      <p15:sldGuideLst xmlns:p15="http://schemas.microsoft.com/office/powerpoint/2012/main">
        <p15:guide id="1" orient="horz" pos="2880">
          <p15:clr>
            <a:srgbClr val="A4A3A4"/>
          </p15:clr>
        </p15:guide>
        <p15:guide id="2" pos="13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82F20-BFE8-172D-249C-56EE29CBA7A6}" name="Caitlin Devine" initials="CD" userId="S::caitlin.devine@booktrust.org.uk::a785c085-1969-4d7b-90dc-989f7aa3afdf" providerId="AD"/>
  <p188:author id="{CCDB2F9D-4443-6620-AD36-2C267CB9DB66}" name="Caitlin Devine" initials="CD" userId="S::Caitlin.Devine@booktrust.org.uk::a785c085-1969-4d7b-90dc-989f7aa3af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85A"/>
    <a:srgbClr val="288347"/>
    <a:srgbClr val="6E055A"/>
    <a:srgbClr val="9BE6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87347"/>
  </p:normalViewPr>
  <p:slideViewPr>
    <p:cSldViewPr>
      <p:cViewPr varScale="1">
        <p:scale>
          <a:sx n="63" d="100"/>
          <a:sy n="63" d="100"/>
        </p:scale>
        <p:origin x="2360" y="504"/>
      </p:cViewPr>
      <p:guideLst>
        <p:guide orient="horz" pos="2880"/>
        <p:guide pos="134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604000" cy="5254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632825" y="0"/>
            <a:ext cx="6604000" cy="525463"/>
          </a:xfrm>
          <a:prstGeom prst="rect">
            <a:avLst/>
          </a:prstGeom>
        </p:spPr>
        <p:txBody>
          <a:bodyPr vert="horz" lIns="91440" tIns="45720" rIns="91440" bIns="45720" rtlCol="0"/>
          <a:lstStyle>
            <a:lvl1pPr algn="r">
              <a:defRPr sz="1200"/>
            </a:lvl1pPr>
          </a:lstStyle>
          <a:p>
            <a:fld id="{5BAFEF32-5CBC-F04F-91BC-D2CCE79A669A}" type="datetimeFigureOut">
              <a:rPr lang="en-US" smtClean="0"/>
              <a:t>7/31/25</a:t>
            </a:fld>
            <a:endParaRPr lang="en-US"/>
          </a:p>
        </p:txBody>
      </p:sp>
      <p:sp>
        <p:nvSpPr>
          <p:cNvPr id="4" name="Slide Image Placeholder 3"/>
          <p:cNvSpPr>
            <a:spLocks noGrp="1" noRot="1" noChangeAspect="1"/>
          </p:cNvSpPr>
          <p:nvPr>
            <p:ph type="sldImg" idx="2"/>
          </p:nvPr>
        </p:nvSpPr>
        <p:spPr>
          <a:xfrm>
            <a:off x="5048250" y="1309688"/>
            <a:ext cx="5143500" cy="35369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524000" y="5041900"/>
            <a:ext cx="12192000" cy="412591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952038"/>
            <a:ext cx="6604000" cy="5254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632825" y="9952038"/>
            <a:ext cx="6604000" cy="525462"/>
          </a:xfrm>
          <a:prstGeom prst="rect">
            <a:avLst/>
          </a:prstGeom>
        </p:spPr>
        <p:txBody>
          <a:bodyPr vert="horz" lIns="91440" tIns="45720" rIns="91440" bIns="45720" rtlCol="0" anchor="b"/>
          <a:lstStyle>
            <a:lvl1pPr algn="r">
              <a:defRPr sz="1200"/>
            </a:lvl1pPr>
          </a:lstStyle>
          <a:p>
            <a:fld id="{73C133D2-427D-8145-826A-F2FC74146502}" type="slidenum">
              <a:rPr lang="en-US" smtClean="0"/>
              <a:t>‹#›</a:t>
            </a:fld>
            <a:endParaRPr lang="en-US"/>
          </a:p>
        </p:txBody>
      </p:sp>
    </p:spTree>
    <p:extLst>
      <p:ext uri="{BB962C8B-B14F-4D97-AF65-F5344CB8AC3E}">
        <p14:creationId xmlns:p14="http://schemas.microsoft.com/office/powerpoint/2010/main" val="249292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3</a:t>
            </a:fld>
            <a:endParaRPr lang="en-US"/>
          </a:p>
        </p:txBody>
      </p:sp>
    </p:spTree>
    <p:extLst>
      <p:ext uri="{BB962C8B-B14F-4D97-AF65-F5344CB8AC3E}">
        <p14:creationId xmlns:p14="http://schemas.microsoft.com/office/powerpoint/2010/main" val="811676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94B50-CD0D-A8AE-0629-B0F4C4B9B8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5A5EC-CB30-A52B-D97C-5F82E98F5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44D7A-0AF3-9CB5-8C87-257551735E2C}"/>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B6BC76C-7CBC-7A9E-00ED-3E723FA13F50}"/>
              </a:ext>
            </a:extLst>
          </p:cNvPr>
          <p:cNvSpPr>
            <a:spLocks noGrp="1"/>
          </p:cNvSpPr>
          <p:nvPr>
            <p:ph type="sldNum" sz="quarter" idx="5"/>
          </p:nvPr>
        </p:nvSpPr>
        <p:spPr/>
        <p:txBody>
          <a:bodyPr/>
          <a:lstStyle/>
          <a:p>
            <a:fld id="{73C133D2-427D-8145-826A-F2FC74146502}" type="slidenum">
              <a:rPr lang="en-US" smtClean="0"/>
              <a:t>12</a:t>
            </a:fld>
            <a:endParaRPr lang="en-US"/>
          </a:p>
        </p:txBody>
      </p:sp>
    </p:spTree>
    <p:extLst>
      <p:ext uri="{BB962C8B-B14F-4D97-AF65-F5344CB8AC3E}">
        <p14:creationId xmlns:p14="http://schemas.microsoft.com/office/powerpoint/2010/main" val="4228610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13</a:t>
            </a:fld>
            <a:endParaRPr lang="en-US"/>
          </a:p>
        </p:txBody>
      </p:sp>
    </p:spTree>
    <p:extLst>
      <p:ext uri="{BB962C8B-B14F-4D97-AF65-F5344CB8AC3E}">
        <p14:creationId xmlns:p14="http://schemas.microsoft.com/office/powerpoint/2010/main" val="1561744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14</a:t>
            </a:fld>
            <a:endParaRPr lang="en-US"/>
          </a:p>
        </p:txBody>
      </p:sp>
    </p:spTree>
    <p:extLst>
      <p:ext uri="{BB962C8B-B14F-4D97-AF65-F5344CB8AC3E}">
        <p14:creationId xmlns:p14="http://schemas.microsoft.com/office/powerpoint/2010/main" val="112861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15</a:t>
            </a:fld>
            <a:endParaRPr lang="en-US"/>
          </a:p>
        </p:txBody>
      </p:sp>
    </p:spTree>
    <p:extLst>
      <p:ext uri="{BB962C8B-B14F-4D97-AF65-F5344CB8AC3E}">
        <p14:creationId xmlns:p14="http://schemas.microsoft.com/office/powerpoint/2010/main" val="392001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16</a:t>
            </a:fld>
            <a:endParaRPr lang="en-US"/>
          </a:p>
        </p:txBody>
      </p:sp>
    </p:spTree>
    <p:extLst>
      <p:ext uri="{BB962C8B-B14F-4D97-AF65-F5344CB8AC3E}">
        <p14:creationId xmlns:p14="http://schemas.microsoft.com/office/powerpoint/2010/main" val="931950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2EEEC-FB89-0A25-7D0E-958DF89EEE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C8F61-6AE7-89EC-22CD-EF8A6979B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A6CCC-CBD2-D61A-29AB-ECB6E6F3ED9E}"/>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051A6C9-B262-F9BD-BEF9-80E60CF37A88}"/>
              </a:ext>
            </a:extLst>
          </p:cNvPr>
          <p:cNvSpPr>
            <a:spLocks noGrp="1"/>
          </p:cNvSpPr>
          <p:nvPr>
            <p:ph type="sldNum" sz="quarter" idx="5"/>
          </p:nvPr>
        </p:nvSpPr>
        <p:spPr/>
        <p:txBody>
          <a:bodyPr/>
          <a:lstStyle/>
          <a:p>
            <a:fld id="{73C133D2-427D-8145-826A-F2FC74146502}" type="slidenum">
              <a:rPr lang="en-US" smtClean="0"/>
              <a:t>17</a:t>
            </a:fld>
            <a:endParaRPr lang="en-US"/>
          </a:p>
        </p:txBody>
      </p:sp>
    </p:spTree>
    <p:extLst>
      <p:ext uri="{BB962C8B-B14F-4D97-AF65-F5344CB8AC3E}">
        <p14:creationId xmlns:p14="http://schemas.microsoft.com/office/powerpoint/2010/main" val="232299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18</a:t>
            </a:fld>
            <a:endParaRPr lang="en-US"/>
          </a:p>
        </p:txBody>
      </p:sp>
    </p:spTree>
    <p:extLst>
      <p:ext uri="{BB962C8B-B14F-4D97-AF65-F5344CB8AC3E}">
        <p14:creationId xmlns:p14="http://schemas.microsoft.com/office/powerpoint/2010/main" val="332175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4</a:t>
            </a:fld>
            <a:endParaRPr lang="en-US"/>
          </a:p>
        </p:txBody>
      </p:sp>
    </p:spTree>
    <p:extLst>
      <p:ext uri="{BB962C8B-B14F-4D97-AF65-F5344CB8AC3E}">
        <p14:creationId xmlns:p14="http://schemas.microsoft.com/office/powerpoint/2010/main" val="150613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5</a:t>
            </a:fld>
            <a:endParaRPr lang="en-US"/>
          </a:p>
        </p:txBody>
      </p:sp>
    </p:spTree>
    <p:extLst>
      <p:ext uri="{BB962C8B-B14F-4D97-AF65-F5344CB8AC3E}">
        <p14:creationId xmlns:p14="http://schemas.microsoft.com/office/powerpoint/2010/main" val="1243802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6</a:t>
            </a:fld>
            <a:endParaRPr lang="en-US"/>
          </a:p>
        </p:txBody>
      </p:sp>
    </p:spTree>
    <p:extLst>
      <p:ext uri="{BB962C8B-B14F-4D97-AF65-F5344CB8AC3E}">
        <p14:creationId xmlns:p14="http://schemas.microsoft.com/office/powerpoint/2010/main" val="39002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7</a:t>
            </a:fld>
            <a:endParaRPr lang="en-US"/>
          </a:p>
        </p:txBody>
      </p:sp>
    </p:spTree>
    <p:extLst>
      <p:ext uri="{BB962C8B-B14F-4D97-AF65-F5344CB8AC3E}">
        <p14:creationId xmlns:p14="http://schemas.microsoft.com/office/powerpoint/2010/main" val="2346695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8</a:t>
            </a:fld>
            <a:endParaRPr lang="en-US"/>
          </a:p>
        </p:txBody>
      </p:sp>
    </p:spTree>
    <p:extLst>
      <p:ext uri="{BB962C8B-B14F-4D97-AF65-F5344CB8AC3E}">
        <p14:creationId xmlns:p14="http://schemas.microsoft.com/office/powerpoint/2010/main" val="331289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9</a:t>
            </a:fld>
            <a:endParaRPr lang="en-US"/>
          </a:p>
        </p:txBody>
      </p:sp>
    </p:spTree>
    <p:extLst>
      <p:ext uri="{BB962C8B-B14F-4D97-AF65-F5344CB8AC3E}">
        <p14:creationId xmlns:p14="http://schemas.microsoft.com/office/powerpoint/2010/main" val="146669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C133D2-427D-8145-826A-F2FC74146502}" type="slidenum">
              <a:rPr lang="en-US" smtClean="0"/>
              <a:t>10</a:t>
            </a:fld>
            <a:endParaRPr lang="en-US"/>
          </a:p>
        </p:txBody>
      </p:sp>
    </p:spTree>
    <p:extLst>
      <p:ext uri="{BB962C8B-B14F-4D97-AF65-F5344CB8AC3E}">
        <p14:creationId xmlns:p14="http://schemas.microsoft.com/office/powerpoint/2010/main" val="428737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B97DD-44D5-335F-34A1-470E5334C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8A467-4217-A1D9-0C45-4CE8FD0A9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FE9F0D-4F5D-6D3F-E857-849C50D3D7A2}"/>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95104C5-F90B-F69D-66AF-C25094AB63F8}"/>
              </a:ext>
            </a:extLst>
          </p:cNvPr>
          <p:cNvSpPr>
            <a:spLocks noGrp="1"/>
          </p:cNvSpPr>
          <p:nvPr>
            <p:ph type="sldNum" sz="quarter" idx="5"/>
          </p:nvPr>
        </p:nvSpPr>
        <p:spPr/>
        <p:txBody>
          <a:bodyPr/>
          <a:lstStyle/>
          <a:p>
            <a:fld id="{73C133D2-427D-8145-826A-F2FC74146502}" type="slidenum">
              <a:rPr lang="en-US" smtClean="0"/>
              <a:t>11</a:t>
            </a:fld>
            <a:endParaRPr lang="en-US"/>
          </a:p>
        </p:txBody>
      </p:sp>
    </p:spTree>
    <p:extLst>
      <p:ext uri="{BB962C8B-B14F-4D97-AF65-F5344CB8AC3E}">
        <p14:creationId xmlns:p14="http://schemas.microsoft.com/office/powerpoint/2010/main" val="239038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ty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20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 one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4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 two lines">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AF417DC-8D74-0B3E-0622-9310EED18F1A}"/>
              </a:ext>
            </a:extLst>
          </p:cNvPr>
          <p:cNvSpPr/>
          <p:nvPr userDrawn="1"/>
        </p:nvSpPr>
        <p:spPr>
          <a:xfrm>
            <a:off x="0" y="0"/>
            <a:ext cx="15240000" cy="3949700"/>
          </a:xfrm>
          <a:custGeom>
            <a:avLst/>
            <a:gdLst/>
            <a:ahLst/>
            <a:cxnLst/>
            <a:rect l="l" t="t" r="r" b="b"/>
            <a:pathLst>
              <a:path w="15240000" h="3949700">
                <a:moveTo>
                  <a:pt x="15240000" y="0"/>
                </a:moveTo>
                <a:lnTo>
                  <a:pt x="0" y="0"/>
                </a:lnTo>
                <a:lnTo>
                  <a:pt x="0" y="3949700"/>
                </a:lnTo>
                <a:lnTo>
                  <a:pt x="15240000" y="3949700"/>
                </a:lnTo>
                <a:lnTo>
                  <a:pt x="15240000" y="0"/>
                </a:lnTo>
                <a:close/>
              </a:path>
            </a:pathLst>
          </a:custGeom>
          <a:solidFill>
            <a:srgbClr val="288347"/>
          </a:solidFill>
        </p:spPr>
        <p:txBody>
          <a:bodyPr wrap="square" lIns="0" tIns="0" rIns="0" bIns="0" rtlCol="0"/>
          <a:lstStyle/>
          <a:p>
            <a:endParaRPr/>
          </a:p>
        </p:txBody>
      </p:sp>
      <p:pic>
        <p:nvPicPr>
          <p:cNvPr id="4" name="Picture 3">
            <a:extLst>
              <a:ext uri="{FF2B5EF4-FFF2-40B4-BE49-F238E27FC236}">
                <a16:creationId xmlns:a16="http://schemas.microsoft.com/office/drawing/2014/main" id="{30857309-A7C7-CBB1-3212-F4C5119ECA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1" y="3428725"/>
            <a:ext cx="15392402" cy="731139"/>
          </a:xfrm>
          <a:prstGeom prst="rect">
            <a:avLst/>
          </a:prstGeom>
        </p:spPr>
      </p:pic>
    </p:spTree>
    <p:extLst>
      <p:ext uri="{BB962C8B-B14F-4D97-AF65-F5344CB8AC3E}">
        <p14:creationId xmlns:p14="http://schemas.microsoft.com/office/powerpoint/2010/main" val="3996956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 one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51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 two line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6FE4181-10CB-435A-1D97-FA6052BD568B}"/>
              </a:ext>
            </a:extLst>
          </p:cNvPr>
          <p:cNvSpPr/>
          <p:nvPr userDrawn="1"/>
        </p:nvSpPr>
        <p:spPr>
          <a:xfrm>
            <a:off x="0" y="0"/>
            <a:ext cx="15240000" cy="3949700"/>
          </a:xfrm>
          <a:custGeom>
            <a:avLst/>
            <a:gdLst/>
            <a:ahLst/>
            <a:cxnLst/>
            <a:rect l="l" t="t" r="r" b="b"/>
            <a:pathLst>
              <a:path w="15240000" h="3949700">
                <a:moveTo>
                  <a:pt x="15240000" y="0"/>
                </a:moveTo>
                <a:lnTo>
                  <a:pt x="0" y="0"/>
                </a:lnTo>
                <a:lnTo>
                  <a:pt x="0" y="3949700"/>
                </a:lnTo>
                <a:lnTo>
                  <a:pt x="15240000" y="3949700"/>
                </a:lnTo>
                <a:lnTo>
                  <a:pt x="15240000" y="0"/>
                </a:lnTo>
                <a:close/>
              </a:path>
            </a:pathLst>
          </a:custGeom>
          <a:solidFill>
            <a:srgbClr val="6E055A"/>
          </a:solidFill>
        </p:spPr>
        <p:txBody>
          <a:bodyPr wrap="square" lIns="0" tIns="0" rIns="0" bIns="0" rtlCol="0"/>
          <a:lstStyle/>
          <a:p>
            <a:endParaRPr/>
          </a:p>
        </p:txBody>
      </p:sp>
      <p:pic>
        <p:nvPicPr>
          <p:cNvPr id="4" name="Picture 3">
            <a:extLst>
              <a:ext uri="{FF2B5EF4-FFF2-40B4-BE49-F238E27FC236}">
                <a16:creationId xmlns:a16="http://schemas.microsoft.com/office/drawing/2014/main" id="{59A6C2F3-86F3-F33C-513E-F3C93855EA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1" y="3428725"/>
            <a:ext cx="15392402" cy="731139"/>
          </a:xfrm>
          <a:prstGeom prst="rect">
            <a:avLst/>
          </a:prstGeom>
        </p:spPr>
      </p:pic>
    </p:spTree>
    <p:extLst>
      <p:ext uri="{BB962C8B-B14F-4D97-AF65-F5344CB8AC3E}">
        <p14:creationId xmlns:p14="http://schemas.microsoft.com/office/powerpoint/2010/main" val="1093816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31300" y="583988"/>
            <a:ext cx="12920980" cy="1692910"/>
          </a:xfrm>
          <a:prstGeom prst="rect">
            <a:avLst/>
          </a:prstGeom>
        </p:spPr>
        <p:txBody>
          <a:bodyPr wrap="square" lIns="0" tIns="0" rIns="0" bIns="0">
            <a:spAutoFit/>
          </a:bodyPr>
          <a:lstStyle>
            <a:lvl1pPr>
              <a:defRPr sz="6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959941" y="5101167"/>
            <a:ext cx="6812915" cy="3951604"/>
          </a:xfrm>
          <a:prstGeom prst="rect">
            <a:avLst/>
          </a:prstGeom>
        </p:spPr>
        <p:txBody>
          <a:bodyPr wrap="square" lIns="0" tIns="0" rIns="0" bIns="0">
            <a:spAutoFit/>
          </a:bodyPr>
          <a:lstStyle>
            <a:lvl1pPr>
              <a:defRPr sz="27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5181600" y="9744075"/>
            <a:ext cx="4876800" cy="52387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62000" y="9744075"/>
            <a:ext cx="3505200" cy="52387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7/31/25</a:t>
            </a:fld>
            <a:endParaRPr lang="en-US"/>
          </a:p>
        </p:txBody>
      </p:sp>
      <p:sp>
        <p:nvSpPr>
          <p:cNvPr id="6" name="Holder 6"/>
          <p:cNvSpPr>
            <a:spLocks noGrp="1"/>
          </p:cNvSpPr>
          <p:nvPr>
            <p:ph type="sldNum" sz="quarter" idx="7"/>
          </p:nvPr>
        </p:nvSpPr>
        <p:spPr>
          <a:xfrm>
            <a:off x="10972800" y="9744075"/>
            <a:ext cx="3505200" cy="52387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bg object 16">
            <a:extLst>
              <a:ext uri="{FF2B5EF4-FFF2-40B4-BE49-F238E27FC236}">
                <a16:creationId xmlns:a16="http://schemas.microsoft.com/office/drawing/2014/main" id="{5592DB02-2176-3415-AA26-17DC60E43F7C}"/>
              </a:ext>
            </a:extLst>
          </p:cNvPr>
          <p:cNvSpPr/>
          <p:nvPr userDrawn="1"/>
        </p:nvSpPr>
        <p:spPr>
          <a:xfrm>
            <a:off x="6832600" y="-95250"/>
            <a:ext cx="8559800" cy="10744200"/>
          </a:xfrm>
          <a:custGeom>
            <a:avLst/>
            <a:gdLst/>
            <a:ahLst/>
            <a:cxnLst/>
            <a:rect l="l" t="t" r="r" b="b"/>
            <a:pathLst>
              <a:path w="8407400" h="10477500">
                <a:moveTo>
                  <a:pt x="0" y="10477500"/>
                </a:moveTo>
                <a:lnTo>
                  <a:pt x="8407400" y="10477500"/>
                </a:lnTo>
                <a:lnTo>
                  <a:pt x="8407400" y="0"/>
                </a:lnTo>
                <a:lnTo>
                  <a:pt x="0" y="0"/>
                </a:lnTo>
                <a:lnTo>
                  <a:pt x="0" y="10477500"/>
                </a:lnTo>
                <a:close/>
              </a:path>
            </a:pathLst>
          </a:custGeom>
          <a:solidFill>
            <a:srgbClr val="6E055A"/>
          </a:solidFill>
        </p:spPr>
        <p:txBody>
          <a:bodyPr wrap="square" lIns="0" tIns="0" rIns="0" bIns="0" rtlCol="0"/>
          <a:lstStyle/>
          <a:p>
            <a:endParaRPr/>
          </a:p>
        </p:txBody>
      </p:sp>
      <p:sp>
        <p:nvSpPr>
          <p:cNvPr id="8" name="bg object 17">
            <a:extLst>
              <a:ext uri="{FF2B5EF4-FFF2-40B4-BE49-F238E27FC236}">
                <a16:creationId xmlns:a16="http://schemas.microsoft.com/office/drawing/2014/main" id="{65F02843-F6FA-60CE-3C23-5941D35570CB}"/>
              </a:ext>
            </a:extLst>
          </p:cNvPr>
          <p:cNvSpPr/>
          <p:nvPr userDrawn="1"/>
        </p:nvSpPr>
        <p:spPr>
          <a:xfrm>
            <a:off x="-152401" y="-95250"/>
            <a:ext cx="7112341" cy="10744200"/>
          </a:xfrm>
          <a:custGeom>
            <a:avLst/>
            <a:gdLst/>
            <a:ahLst/>
            <a:cxnLst/>
            <a:rect l="l" t="t" r="r" b="b"/>
            <a:pathLst>
              <a:path w="6832600" h="10477500">
                <a:moveTo>
                  <a:pt x="6832600" y="0"/>
                </a:moveTo>
                <a:lnTo>
                  <a:pt x="0" y="0"/>
                </a:lnTo>
                <a:lnTo>
                  <a:pt x="0" y="10477500"/>
                </a:lnTo>
                <a:lnTo>
                  <a:pt x="6832600" y="10477500"/>
                </a:lnTo>
                <a:lnTo>
                  <a:pt x="6832600" y="0"/>
                </a:lnTo>
                <a:close/>
              </a:path>
            </a:pathLst>
          </a:custGeom>
          <a:solidFill>
            <a:srgbClr val="9BE678"/>
          </a:solidFill>
        </p:spPr>
        <p:txBody>
          <a:bodyPr wrap="square" lIns="0" tIns="0" rIns="0" bIns="0" rtlCol="0"/>
          <a:lstStyle/>
          <a:p>
            <a:endParaRPr dirty="0"/>
          </a:p>
        </p:txBody>
      </p:sp>
      <p:sp>
        <p:nvSpPr>
          <p:cNvPr id="9" name="object 2">
            <a:extLst>
              <a:ext uri="{FF2B5EF4-FFF2-40B4-BE49-F238E27FC236}">
                <a16:creationId xmlns:a16="http://schemas.microsoft.com/office/drawing/2014/main" id="{C0D2E4AC-62C3-86B1-ADC4-A184A4E12389}"/>
              </a:ext>
            </a:extLst>
          </p:cNvPr>
          <p:cNvSpPr txBox="1"/>
          <p:nvPr userDrawn="1"/>
        </p:nvSpPr>
        <p:spPr>
          <a:xfrm>
            <a:off x="876300" y="9135672"/>
            <a:ext cx="4392930" cy="406400"/>
          </a:xfrm>
          <a:prstGeom prst="rect">
            <a:avLst/>
          </a:prstGeom>
        </p:spPr>
        <p:txBody>
          <a:bodyPr vert="horz" wrap="square" lIns="0" tIns="12700" rIns="0" bIns="0" rtlCol="0">
            <a:spAutoFit/>
          </a:bodyPr>
          <a:lstStyle/>
          <a:p>
            <a:pPr marL="12700">
              <a:lnSpc>
                <a:spcPct val="100000"/>
              </a:lnSpc>
              <a:spcBef>
                <a:spcPts val="100"/>
              </a:spcBef>
            </a:pPr>
            <a:r>
              <a:rPr sz="2500" spc="-75" dirty="0">
                <a:solidFill>
                  <a:srgbClr val="14285A"/>
                </a:solidFill>
                <a:latin typeface="Arial Black"/>
                <a:cs typeface="Arial Black"/>
              </a:rPr>
              <a:t>booktrust.org.uk/bookbuzz</a:t>
            </a:r>
            <a:endParaRPr sz="2500" dirty="0">
              <a:solidFill>
                <a:srgbClr val="14285A"/>
              </a:solidFill>
              <a:latin typeface="Arial Black"/>
              <a:cs typeface="Arial Black"/>
            </a:endParaRPr>
          </a:p>
        </p:txBody>
      </p:sp>
      <p:pic>
        <p:nvPicPr>
          <p:cNvPr id="13" name="Picture 12">
            <a:extLst>
              <a:ext uri="{FF2B5EF4-FFF2-40B4-BE49-F238E27FC236}">
                <a16:creationId xmlns:a16="http://schemas.microsoft.com/office/drawing/2014/main" id="{F6E4ADCC-6D7D-3F87-DB41-021C47E17C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6" y="971550"/>
            <a:ext cx="4463998" cy="13392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 rectangle&#10;&#10;Description automatically generated">
            <a:extLst>
              <a:ext uri="{FF2B5EF4-FFF2-40B4-BE49-F238E27FC236}">
                <a16:creationId xmlns:a16="http://schemas.microsoft.com/office/drawing/2014/main" id="{F5F9D06B-B014-2761-B79A-6EF69F0916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040" y="895350"/>
            <a:ext cx="4775200" cy="3136900"/>
          </a:xfrm>
          <a:prstGeom prst="rect">
            <a:avLst/>
          </a:prstGeom>
        </p:spPr>
      </p:pic>
    </p:spTree>
    <p:extLst>
      <p:ext uri="{BB962C8B-B14F-4D97-AF65-F5344CB8AC3E}">
        <p14:creationId xmlns:p14="http://schemas.microsoft.com/office/powerpoint/2010/main" val="1936329979"/>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B02FE80D-3734-A602-5B70-F4284F37FED5}"/>
              </a:ext>
            </a:extLst>
          </p:cNvPr>
          <p:cNvSpPr/>
          <p:nvPr userDrawn="1"/>
        </p:nvSpPr>
        <p:spPr>
          <a:xfrm>
            <a:off x="1447800" y="4019550"/>
            <a:ext cx="12871450" cy="5778498"/>
          </a:xfrm>
          <a:custGeom>
            <a:avLst/>
            <a:gdLst/>
            <a:ahLst/>
            <a:cxnLst/>
            <a:rect l="l" t="t" r="r" b="b"/>
            <a:pathLst>
              <a:path w="13404850" h="5041900">
                <a:moveTo>
                  <a:pt x="13252450" y="0"/>
                </a:moveTo>
                <a:lnTo>
                  <a:pt x="152400" y="0"/>
                </a:lnTo>
                <a:lnTo>
                  <a:pt x="104231" y="7769"/>
                </a:lnTo>
                <a:lnTo>
                  <a:pt x="62396" y="29405"/>
                </a:lnTo>
                <a:lnTo>
                  <a:pt x="29405" y="62396"/>
                </a:lnTo>
                <a:lnTo>
                  <a:pt x="7769" y="104231"/>
                </a:lnTo>
                <a:lnTo>
                  <a:pt x="0" y="152400"/>
                </a:lnTo>
                <a:lnTo>
                  <a:pt x="0" y="4889500"/>
                </a:lnTo>
                <a:lnTo>
                  <a:pt x="7769" y="4937673"/>
                </a:lnTo>
                <a:lnTo>
                  <a:pt x="29405" y="4979508"/>
                </a:lnTo>
                <a:lnTo>
                  <a:pt x="62396" y="5012497"/>
                </a:lnTo>
                <a:lnTo>
                  <a:pt x="104231" y="5034131"/>
                </a:lnTo>
                <a:lnTo>
                  <a:pt x="152400" y="5041900"/>
                </a:lnTo>
                <a:lnTo>
                  <a:pt x="13252450" y="5041900"/>
                </a:lnTo>
                <a:lnTo>
                  <a:pt x="13300618" y="5034131"/>
                </a:lnTo>
                <a:lnTo>
                  <a:pt x="13342453" y="5012497"/>
                </a:lnTo>
                <a:lnTo>
                  <a:pt x="13375444" y="4979508"/>
                </a:lnTo>
                <a:lnTo>
                  <a:pt x="13397080" y="4937673"/>
                </a:lnTo>
                <a:lnTo>
                  <a:pt x="13404850" y="4889500"/>
                </a:lnTo>
                <a:lnTo>
                  <a:pt x="13404850" y="152400"/>
                </a:lnTo>
                <a:lnTo>
                  <a:pt x="13397080" y="104231"/>
                </a:lnTo>
                <a:lnTo>
                  <a:pt x="13375444" y="62396"/>
                </a:lnTo>
                <a:lnTo>
                  <a:pt x="13342453" y="29405"/>
                </a:lnTo>
                <a:lnTo>
                  <a:pt x="13300618" y="7769"/>
                </a:lnTo>
                <a:lnTo>
                  <a:pt x="13252450" y="0"/>
                </a:lnTo>
                <a:close/>
              </a:path>
            </a:pathLst>
          </a:custGeom>
          <a:solidFill>
            <a:srgbClr val="288347"/>
          </a:solidFill>
        </p:spPr>
        <p:txBody>
          <a:bodyPr wrap="square" lIns="0" tIns="0" rIns="0" bIns="0" rtlCol="0"/>
          <a:lstStyle/>
          <a:p>
            <a:endParaRPr/>
          </a:p>
        </p:txBody>
      </p:sp>
      <p:sp>
        <p:nvSpPr>
          <p:cNvPr id="8" name="object 2">
            <a:extLst>
              <a:ext uri="{FF2B5EF4-FFF2-40B4-BE49-F238E27FC236}">
                <a16:creationId xmlns:a16="http://schemas.microsoft.com/office/drawing/2014/main" id="{F5B5FDD6-77EA-C3F8-E699-8657AAC7278B}"/>
              </a:ext>
            </a:extLst>
          </p:cNvPr>
          <p:cNvSpPr/>
          <p:nvPr userDrawn="1"/>
        </p:nvSpPr>
        <p:spPr>
          <a:xfrm>
            <a:off x="0" y="-171450"/>
            <a:ext cx="15240000" cy="3352800"/>
          </a:xfrm>
          <a:custGeom>
            <a:avLst/>
            <a:gdLst/>
            <a:ahLst/>
            <a:cxnLst/>
            <a:rect l="l" t="t" r="r" b="b"/>
            <a:pathLst>
              <a:path w="15240000" h="3073400">
                <a:moveTo>
                  <a:pt x="15240000" y="0"/>
                </a:moveTo>
                <a:lnTo>
                  <a:pt x="0" y="0"/>
                </a:lnTo>
                <a:lnTo>
                  <a:pt x="0" y="3073400"/>
                </a:lnTo>
                <a:lnTo>
                  <a:pt x="15240000" y="3073400"/>
                </a:lnTo>
                <a:lnTo>
                  <a:pt x="15240000" y="0"/>
                </a:lnTo>
                <a:close/>
              </a:path>
            </a:pathLst>
          </a:custGeom>
          <a:solidFill>
            <a:srgbClr val="288347"/>
          </a:solidFill>
        </p:spPr>
        <p:txBody>
          <a:bodyPr wrap="square" lIns="0" tIns="0" rIns="0" bIns="0" rtlCol="0"/>
          <a:lstStyle/>
          <a:p>
            <a:endParaRPr/>
          </a:p>
        </p:txBody>
      </p:sp>
      <p:pic>
        <p:nvPicPr>
          <p:cNvPr id="11" name="Picture 10">
            <a:extLst>
              <a:ext uri="{FF2B5EF4-FFF2-40B4-BE49-F238E27FC236}">
                <a16:creationId xmlns:a16="http://schemas.microsoft.com/office/drawing/2014/main" id="{1811869F-62EC-50DF-69B5-32FF0E0649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1" y="2678811"/>
            <a:ext cx="15392402" cy="731139"/>
          </a:xfrm>
          <a:prstGeom prst="rect">
            <a:avLst/>
          </a:prstGeom>
        </p:spPr>
      </p:pic>
    </p:spTree>
    <p:extLst>
      <p:ext uri="{BB962C8B-B14F-4D97-AF65-F5344CB8AC3E}">
        <p14:creationId xmlns:p14="http://schemas.microsoft.com/office/powerpoint/2010/main" val="2496127383"/>
      </p:ext>
    </p:extLst>
  </p:cSld>
  <p:clrMap bg1="lt1" tx1="dk1" bg2="lt2" tx2="dk2" accent1="accent1" accent2="accent2" accent3="accent3" accent4="accent4" accent5="accent5" accent6="accent6" hlink="hlink" folHlink="folHlink"/>
  <p:sldLayoutIdLst>
    <p:sldLayoutId id="2147483668" r:id="rId1"/>
    <p:sldLayoutId id="21474836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2842E7EE-A766-1E2A-6EC2-98B24D07629B}"/>
              </a:ext>
            </a:extLst>
          </p:cNvPr>
          <p:cNvSpPr/>
          <p:nvPr userDrawn="1"/>
        </p:nvSpPr>
        <p:spPr>
          <a:xfrm>
            <a:off x="1447800" y="4019550"/>
            <a:ext cx="12871450" cy="5778498"/>
          </a:xfrm>
          <a:custGeom>
            <a:avLst/>
            <a:gdLst/>
            <a:ahLst/>
            <a:cxnLst/>
            <a:rect l="l" t="t" r="r" b="b"/>
            <a:pathLst>
              <a:path w="13404850" h="5041900">
                <a:moveTo>
                  <a:pt x="13252450" y="0"/>
                </a:moveTo>
                <a:lnTo>
                  <a:pt x="152400" y="0"/>
                </a:lnTo>
                <a:lnTo>
                  <a:pt x="104231" y="7769"/>
                </a:lnTo>
                <a:lnTo>
                  <a:pt x="62396" y="29405"/>
                </a:lnTo>
                <a:lnTo>
                  <a:pt x="29405" y="62396"/>
                </a:lnTo>
                <a:lnTo>
                  <a:pt x="7769" y="104231"/>
                </a:lnTo>
                <a:lnTo>
                  <a:pt x="0" y="152400"/>
                </a:lnTo>
                <a:lnTo>
                  <a:pt x="0" y="4889500"/>
                </a:lnTo>
                <a:lnTo>
                  <a:pt x="7769" y="4937673"/>
                </a:lnTo>
                <a:lnTo>
                  <a:pt x="29405" y="4979508"/>
                </a:lnTo>
                <a:lnTo>
                  <a:pt x="62396" y="5012497"/>
                </a:lnTo>
                <a:lnTo>
                  <a:pt x="104231" y="5034131"/>
                </a:lnTo>
                <a:lnTo>
                  <a:pt x="152400" y="5041900"/>
                </a:lnTo>
                <a:lnTo>
                  <a:pt x="13252450" y="5041900"/>
                </a:lnTo>
                <a:lnTo>
                  <a:pt x="13300618" y="5034131"/>
                </a:lnTo>
                <a:lnTo>
                  <a:pt x="13342453" y="5012497"/>
                </a:lnTo>
                <a:lnTo>
                  <a:pt x="13375444" y="4979508"/>
                </a:lnTo>
                <a:lnTo>
                  <a:pt x="13397080" y="4937673"/>
                </a:lnTo>
                <a:lnTo>
                  <a:pt x="13404850" y="4889500"/>
                </a:lnTo>
                <a:lnTo>
                  <a:pt x="13404850" y="152400"/>
                </a:lnTo>
                <a:lnTo>
                  <a:pt x="13397080" y="104231"/>
                </a:lnTo>
                <a:lnTo>
                  <a:pt x="13375444" y="62396"/>
                </a:lnTo>
                <a:lnTo>
                  <a:pt x="13342453" y="29405"/>
                </a:lnTo>
                <a:lnTo>
                  <a:pt x="13300618" y="7769"/>
                </a:lnTo>
                <a:lnTo>
                  <a:pt x="13252450" y="0"/>
                </a:lnTo>
                <a:close/>
              </a:path>
            </a:pathLst>
          </a:custGeom>
          <a:solidFill>
            <a:srgbClr val="6E055A"/>
          </a:solidFill>
        </p:spPr>
        <p:txBody>
          <a:bodyPr wrap="square" lIns="0" tIns="0" rIns="0" bIns="0" rtlCol="0"/>
          <a:lstStyle/>
          <a:p>
            <a:endParaRPr/>
          </a:p>
        </p:txBody>
      </p:sp>
      <p:sp>
        <p:nvSpPr>
          <p:cNvPr id="7" name="object 2">
            <a:extLst>
              <a:ext uri="{FF2B5EF4-FFF2-40B4-BE49-F238E27FC236}">
                <a16:creationId xmlns:a16="http://schemas.microsoft.com/office/drawing/2014/main" id="{CDE5D6DE-6885-4315-7F50-1CAC35D9ABD4}"/>
              </a:ext>
            </a:extLst>
          </p:cNvPr>
          <p:cNvSpPr/>
          <p:nvPr userDrawn="1"/>
        </p:nvSpPr>
        <p:spPr>
          <a:xfrm>
            <a:off x="0" y="0"/>
            <a:ext cx="15240000" cy="3073400"/>
          </a:xfrm>
          <a:custGeom>
            <a:avLst/>
            <a:gdLst/>
            <a:ahLst/>
            <a:cxnLst/>
            <a:rect l="l" t="t" r="r" b="b"/>
            <a:pathLst>
              <a:path w="15240000" h="3073400">
                <a:moveTo>
                  <a:pt x="15240000" y="0"/>
                </a:moveTo>
                <a:lnTo>
                  <a:pt x="0" y="0"/>
                </a:lnTo>
                <a:lnTo>
                  <a:pt x="0" y="3073400"/>
                </a:lnTo>
                <a:lnTo>
                  <a:pt x="15240000" y="3073400"/>
                </a:lnTo>
                <a:lnTo>
                  <a:pt x="15240000" y="0"/>
                </a:lnTo>
                <a:close/>
              </a:path>
            </a:pathLst>
          </a:custGeom>
          <a:solidFill>
            <a:srgbClr val="6E055A"/>
          </a:solidFill>
        </p:spPr>
        <p:txBody>
          <a:bodyPr wrap="square" lIns="0" tIns="0" rIns="0" bIns="0" rtlCol="0"/>
          <a:lstStyle/>
          <a:p>
            <a:endParaRPr/>
          </a:p>
        </p:txBody>
      </p:sp>
      <p:pic>
        <p:nvPicPr>
          <p:cNvPr id="9" name="Picture 8">
            <a:extLst>
              <a:ext uri="{FF2B5EF4-FFF2-40B4-BE49-F238E27FC236}">
                <a16:creationId xmlns:a16="http://schemas.microsoft.com/office/drawing/2014/main" id="{21BA81F8-DF96-DFF7-13FA-5A4B2D92E86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1" y="2678811"/>
            <a:ext cx="15392402" cy="731139"/>
          </a:xfrm>
          <a:prstGeom prst="rect">
            <a:avLst/>
          </a:prstGeom>
        </p:spPr>
      </p:pic>
    </p:spTree>
    <p:extLst>
      <p:ext uri="{BB962C8B-B14F-4D97-AF65-F5344CB8AC3E}">
        <p14:creationId xmlns:p14="http://schemas.microsoft.com/office/powerpoint/2010/main" val="227243451"/>
      </p:ext>
    </p:extLst>
  </p:cSld>
  <p:clrMap bg1="lt1" tx1="dk1" bg2="lt2" tx2="dk2" accent1="accent1" accent2="accent2" accent3="accent3" accent4="accent4" accent5="accent5" accent6="accent6" hlink="hlink" folHlink="folHlink"/>
  <p:sldLayoutIdLst>
    <p:sldLayoutId id="2147483671" r:id="rId1"/>
    <p:sldLayoutId id="21474836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emf"/><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g"/><Relationship Id="rId3" Type="http://schemas.openxmlformats.org/officeDocument/2006/relationships/image" Target="../media/image6.jpg"/><Relationship Id="rId7" Type="http://schemas.openxmlformats.org/officeDocument/2006/relationships/image" Target="../media/image10.jpeg"/><Relationship Id="rId12" Type="http://schemas.openxmlformats.org/officeDocument/2006/relationships/image" Target="../media/image15.emf"/><Relationship Id="rId17" Type="http://schemas.openxmlformats.org/officeDocument/2006/relationships/image" Target="../media/image20.jpg"/><Relationship Id="rId2" Type="http://schemas.openxmlformats.org/officeDocument/2006/relationships/image" Target="../media/image5.jpg"/><Relationship Id="rId16"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g"/><Relationship Id="rId1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ew girls in uniform reading a book&#10;&#10;AI-generated content may be incorrect.">
            <a:extLst>
              <a:ext uri="{FF2B5EF4-FFF2-40B4-BE49-F238E27FC236}">
                <a16:creationId xmlns:a16="http://schemas.microsoft.com/office/drawing/2014/main" id="{29E7BB55-9AD1-A064-517D-34C21C1EB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895350"/>
            <a:ext cx="8611362" cy="8603540"/>
          </a:xfrm>
          <a:prstGeom prst="rect">
            <a:avLst/>
          </a:prstGeom>
        </p:spPr>
      </p:pic>
    </p:spTree>
    <p:extLst>
      <p:ext uri="{BB962C8B-B14F-4D97-AF65-F5344CB8AC3E}">
        <p14:creationId xmlns:p14="http://schemas.microsoft.com/office/powerpoint/2010/main" val="2198768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CF6F3796-263B-99C5-78F1-2EDD42C5060E}"/>
              </a:ext>
            </a:extLst>
          </p:cNvPr>
          <p:cNvSpPr txBox="1"/>
          <p:nvPr/>
        </p:nvSpPr>
        <p:spPr>
          <a:xfrm>
            <a:off x="4185920" y="4367714"/>
            <a:ext cx="9682480" cy="4346703"/>
          </a:xfrm>
          <a:prstGeom prst="rect">
            <a:avLst/>
          </a:prstGeom>
        </p:spPr>
        <p:txBody>
          <a:bodyPr vert="horz" wrap="square" lIns="0" tIns="139065" rIns="0" bIns="0" rtlCol="0">
            <a:spAutoFit/>
          </a:bodyPr>
          <a:lstStyle/>
          <a:p>
            <a:pPr marL="12700">
              <a:spcBef>
                <a:spcPts val="1000"/>
              </a:spcBef>
            </a:pPr>
            <a:r>
              <a:rPr lang="en-GB" sz="2400" b="1" dirty="0">
                <a:solidFill>
                  <a:schemeClr val="bg1"/>
                </a:solidFill>
                <a:latin typeface="Arial" panose="020B0604020202020204" pitchFamily="34" charset="0"/>
                <a:cs typeface="Arial" panose="020B0604020202020204" pitchFamily="34" charset="0"/>
              </a:rPr>
              <a:t>Genre: </a:t>
            </a:r>
            <a:r>
              <a:rPr lang="en-GB" sz="2400" dirty="0">
                <a:solidFill>
                  <a:schemeClr val="bg1"/>
                </a:solidFill>
                <a:effectLst/>
                <a:latin typeface="Arial" panose="020B0604020202020204" pitchFamily="34" charset="0"/>
                <a:cs typeface="Arial" panose="020B0604020202020204" pitchFamily="34" charset="0"/>
              </a:rPr>
              <a:t>nonfiction, facts</a:t>
            </a:r>
            <a:endParaRPr lang="en-GB" sz="2400" dirty="0">
              <a:solidFill>
                <a:schemeClr val="bg1"/>
              </a:solidFill>
              <a:latin typeface="Arial" panose="020B0604020202020204" pitchFamily="34" charset="0"/>
              <a:cs typeface="Arial" panose="020B0604020202020204" pitchFamily="34" charset="0"/>
            </a:endParaRPr>
          </a:p>
          <a:p>
            <a:pPr>
              <a:spcBef>
                <a:spcPts val="1000"/>
              </a:spcBef>
            </a:pPr>
            <a:r>
              <a:rPr lang="en-GB" sz="2400" b="1" dirty="0">
                <a:solidFill>
                  <a:schemeClr val="bg1"/>
                </a:solidFill>
                <a:latin typeface="Arial" panose="020B0604020202020204" pitchFamily="34" charset="0"/>
                <a:cs typeface="Arial" panose="020B0604020202020204" pitchFamily="34" charset="0"/>
              </a:rPr>
              <a:t>Key themes: </a:t>
            </a:r>
            <a:r>
              <a:rPr lang="en-GB" sz="2400" dirty="0">
                <a:solidFill>
                  <a:schemeClr val="bg1"/>
                </a:solidFill>
                <a:effectLst/>
                <a:latin typeface="Arial" panose="020B0604020202020204" pitchFamily="34" charset="0"/>
                <a:cs typeface="Arial" panose="020B0604020202020204" pitchFamily="34" charset="0"/>
              </a:rPr>
              <a:t>science, history, geography</a:t>
            </a:r>
          </a:p>
          <a:p>
            <a:pPr>
              <a:spcBef>
                <a:spcPts val="1000"/>
              </a:spcBef>
            </a:pPr>
            <a:r>
              <a:rPr lang="en-GB" sz="2400" dirty="0">
                <a:solidFill>
                  <a:schemeClr val="bg1"/>
                </a:solidFill>
                <a:effectLst/>
                <a:latin typeface="Arial" panose="020B0604020202020204" pitchFamily="34" charset="0"/>
                <a:cs typeface="Arial" panose="020B0604020202020204" pitchFamily="34" charset="0"/>
              </a:rPr>
              <a:t>A super-fun, highly illustrated fact book packed with details you never knew you needed to know!</a:t>
            </a:r>
          </a:p>
          <a:p>
            <a:pPr>
              <a:spcBef>
                <a:spcPts val="1000"/>
              </a:spcBef>
            </a:pPr>
            <a:r>
              <a:rPr lang="en-GB" sz="2400" kern="1200" dirty="0">
                <a:solidFill>
                  <a:schemeClr val="bg1"/>
                </a:solidFill>
              </a:rPr>
              <a:t>Did you know that Australia moves 8cm every year? That it’s possible to walk on custard? Do you know about the lizard that can shoot blood from its eyes? Or that you can’t fold paper more than seven times? With subjects including geography, space, science, history and nature, it’s full of surprising and inspiring facts. </a:t>
            </a:r>
          </a:p>
          <a:p>
            <a:pPr marL="12700">
              <a:spcBef>
                <a:spcPts val="1000"/>
              </a:spcBef>
            </a:pPr>
            <a:r>
              <a:rPr lang="en-GB" sz="2400" b="1" dirty="0">
                <a:solidFill>
                  <a:schemeClr val="bg1"/>
                </a:solidFill>
                <a:latin typeface="Arial" panose="020B0604020202020204" pitchFamily="34" charset="0"/>
                <a:cs typeface="Arial" panose="020B0604020202020204" pitchFamily="34" charset="0"/>
              </a:rPr>
              <a:t>Pages: </a:t>
            </a:r>
            <a:r>
              <a:rPr lang="en-GB" sz="2400" dirty="0">
                <a:solidFill>
                  <a:schemeClr val="bg1"/>
                </a:solidFill>
                <a:latin typeface="Arial" panose="020B0604020202020204" pitchFamily="34" charset="0"/>
                <a:cs typeface="Arial" panose="020B0604020202020204" pitchFamily="34" charset="0"/>
              </a:rPr>
              <a:t>160</a:t>
            </a:r>
            <a:endParaRPr sz="2400" dirty="0">
              <a:solidFill>
                <a:schemeClr val="bg1"/>
              </a:solidFill>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8F4B3DB9-88CC-D10C-B393-6D9F2A821F3B}"/>
              </a:ext>
            </a:extLst>
          </p:cNvPr>
          <p:cNvSpPr txBox="1">
            <a:spLocks/>
          </p:cNvSpPr>
          <p:nvPr/>
        </p:nvSpPr>
        <p:spPr>
          <a:xfrm>
            <a:off x="831300" y="583988"/>
            <a:ext cx="14865900" cy="1696618"/>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b="0" i="0" u="none" strike="noStrike" kern="0" cap="none" spc="-75" normalizeH="0" baseline="0" noProof="0" dirty="0">
                <a:ln>
                  <a:noFill/>
                </a:ln>
                <a:solidFill>
                  <a:sysClr val="window" lastClr="FFFFFF"/>
                </a:solidFill>
                <a:effectLst/>
                <a:uLnTx/>
                <a:uFillTx/>
                <a:latin typeface="Arial Black"/>
                <a:ea typeface="+mj-ea"/>
                <a:cs typeface="Arial Black"/>
              </a:rPr>
              <a:t>The Book of Useless Knowledge</a:t>
            </a:r>
          </a:p>
          <a:p>
            <a:pPr marL="12700" marR="0" lvl="0" indent="0" defTabSz="914400" eaLnBrk="1" fontAlgn="auto" latinLnBrk="0" hangingPunct="1">
              <a:lnSpc>
                <a:spcPct val="100000"/>
              </a:lnSpc>
              <a:spcBef>
                <a:spcPts val="400"/>
              </a:spcBef>
              <a:spcAft>
                <a:spcPts val="0"/>
              </a:spcAft>
              <a:buClrTx/>
              <a:buSzTx/>
              <a:buFontTx/>
              <a:buNone/>
              <a:tabLst/>
              <a:defRPr/>
            </a:pP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Neon Squid</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B29EA95E-C65C-36F6-9F68-E047FF48FF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9922" y="3967295"/>
            <a:ext cx="3339159" cy="3938455"/>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222291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E45F1-D612-4D6C-C328-75D9D3B59132}"/>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7E1DEA00-4940-407C-CE1B-12C4E687BFC5}"/>
              </a:ext>
            </a:extLst>
          </p:cNvPr>
          <p:cNvSpPr txBox="1">
            <a:spLocks/>
          </p:cNvSpPr>
          <p:nvPr/>
        </p:nvSpPr>
        <p:spPr>
          <a:xfrm>
            <a:off x="4185920" y="4367714"/>
            <a:ext cx="983488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fantasy, quest</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bravery, mythology, magic</a:t>
            </a:r>
            <a:endPar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spcBef>
                <a:spcPts val="1000"/>
              </a:spcBef>
            </a:pPr>
            <a:r>
              <a:rPr lang="en-GB" sz="2400" dirty="0">
                <a:effectLst/>
                <a:latin typeface="Arial" panose="020B0604020202020204" pitchFamily="34" charset="0"/>
                <a:cs typeface="Arial" panose="020B0604020202020204" pitchFamily="34" charset="0"/>
              </a:rPr>
              <a:t>Join Mal and Christopher’s quest in this immersive fantasy adventure.</a:t>
            </a:r>
          </a:p>
          <a:p>
            <a:pPr>
              <a:spcBef>
                <a:spcPts val="1000"/>
              </a:spcBef>
            </a:pPr>
            <a:r>
              <a:rPr lang="en-GB" sz="2400" kern="1200" dirty="0"/>
              <a:t>The Archipelago is home to all the world’s mythical creatures, from dragons to krakens to centaurs, and the source of all magic. It’s Mal’s home too. But the Archipelago is in danger: the magic is failing. Plus, someone just tried to murder Mal and she has no idea why. To find answers and try to save the islands, Mal and her new ally Christopher embark on a incredible, life-changing journey across the </a:t>
            </a:r>
            <a:r>
              <a:rPr lang="en-GB" sz="2400" kern="1200" dirty="0" err="1"/>
              <a:t>Archipelgo</a:t>
            </a:r>
            <a:r>
              <a:rPr lang="en-GB" sz="2400" kern="1200" dirty="0"/>
              <a:t>. </a:t>
            </a:r>
          </a:p>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384</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4" name="object 4">
            <a:extLst>
              <a:ext uri="{FF2B5EF4-FFF2-40B4-BE49-F238E27FC236}">
                <a16:creationId xmlns:a16="http://schemas.microsoft.com/office/drawing/2014/main" id="{A991F1EA-96DE-E9F3-296B-CDBEF302DA70}"/>
              </a:ext>
            </a:extLst>
          </p:cNvPr>
          <p:cNvSpPr txBox="1">
            <a:spLocks/>
          </p:cNvSpPr>
          <p:nvPr/>
        </p:nvSpPr>
        <p:spPr>
          <a:xfrm>
            <a:off x="831300" y="583988"/>
            <a:ext cx="14103900" cy="1735090"/>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a:spcBef>
                <a:spcPts val="710"/>
              </a:spcBef>
              <a:defRPr/>
            </a:pPr>
            <a:r>
              <a:rPr lang="en-GB" b="1" dirty="0"/>
              <a:t>Impossible Creatures</a:t>
            </a:r>
            <a:endParaRPr lang="en-GB" dirty="0"/>
          </a:p>
          <a:p>
            <a:pPr marL="12700" marR="0" lvl="0" indent="0" defTabSz="914400" eaLnBrk="1" fontAlgn="auto" latinLnBrk="0" hangingPunct="1">
              <a:lnSpc>
                <a:spcPct val="100000"/>
              </a:lnSpc>
              <a:spcBef>
                <a:spcPts val="710"/>
              </a:spcBef>
              <a:spcAft>
                <a:spcPts val="0"/>
              </a:spcAft>
              <a:buClrTx/>
              <a:buSzTx/>
              <a:buFontTx/>
              <a:buNone/>
              <a:tabLst/>
              <a:defRPr/>
            </a:pP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Katherine Rundell, illustrated by Tomislav Tomić</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889FBE23-15B5-47E9-16DB-BD6170DF5D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50810"/>
            <a:ext cx="3239755"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1666536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0D9B4-547C-F18B-2609-B9EE042AB775}"/>
            </a:ext>
          </a:extLst>
        </p:cNvPr>
        <p:cNvGrpSpPr/>
        <p:nvPr/>
      </p:nvGrpSpPr>
      <p:grpSpPr>
        <a:xfrm>
          <a:off x="0" y="0"/>
          <a:ext cx="0" cy="0"/>
          <a:chOff x="0" y="0"/>
          <a:chExt cx="0" cy="0"/>
        </a:xfrm>
      </p:grpSpPr>
      <p:sp>
        <p:nvSpPr>
          <p:cNvPr id="2" name="object 4">
            <a:extLst>
              <a:ext uri="{FF2B5EF4-FFF2-40B4-BE49-F238E27FC236}">
                <a16:creationId xmlns:a16="http://schemas.microsoft.com/office/drawing/2014/main" id="{A74C4B6E-EA03-329D-DCED-4C2B606B6B6B}"/>
              </a:ext>
            </a:extLst>
          </p:cNvPr>
          <p:cNvSpPr txBox="1"/>
          <p:nvPr/>
        </p:nvSpPr>
        <p:spPr>
          <a:xfrm>
            <a:off x="4185920" y="4367714"/>
            <a:ext cx="9566360" cy="4716035"/>
          </a:xfrm>
          <a:prstGeom prst="rect">
            <a:avLst/>
          </a:prstGeom>
        </p:spPr>
        <p:txBody>
          <a:bodyPr vert="horz" wrap="square" lIns="0" tIns="139065" rIns="0" bIns="0" rtlCol="0">
            <a:spAutoFit/>
          </a:bodyPr>
          <a:lstStyle/>
          <a:p>
            <a:pPr marL="12700">
              <a:spcBef>
                <a:spcPts val="1000"/>
              </a:spcBef>
            </a:pPr>
            <a:r>
              <a:rPr lang="en-GB" sz="2400" b="1" dirty="0">
                <a:solidFill>
                  <a:schemeClr val="bg1"/>
                </a:solidFill>
                <a:latin typeface="Arial" panose="020B0604020202020204" pitchFamily="34" charset="0"/>
                <a:cs typeface="Arial" panose="020B0604020202020204" pitchFamily="34" charset="0"/>
              </a:rPr>
              <a:t>Genre: </a:t>
            </a:r>
            <a:r>
              <a:rPr lang="en-GB" sz="2400" dirty="0">
                <a:solidFill>
                  <a:schemeClr val="bg1"/>
                </a:solidFill>
                <a:effectLst/>
                <a:latin typeface="Arial" panose="020B0604020202020204" pitchFamily="34" charset="0"/>
                <a:cs typeface="Arial" panose="020B0604020202020204" pitchFamily="34" charset="0"/>
              </a:rPr>
              <a:t>graphic novel, fantasy</a:t>
            </a:r>
            <a:endParaRPr lang="en-GB" sz="2400" dirty="0">
              <a:solidFill>
                <a:schemeClr val="bg1"/>
              </a:solidFill>
              <a:latin typeface="Arial" panose="020B0604020202020204" pitchFamily="34" charset="0"/>
              <a:cs typeface="Arial" panose="020B0604020202020204" pitchFamily="34" charset="0"/>
            </a:endParaRPr>
          </a:p>
          <a:p>
            <a:pPr>
              <a:spcBef>
                <a:spcPts val="1000"/>
              </a:spcBef>
            </a:pPr>
            <a:r>
              <a:rPr lang="en-GB" sz="2400" b="1" dirty="0">
                <a:solidFill>
                  <a:schemeClr val="bg1"/>
                </a:solidFill>
                <a:latin typeface="Arial" panose="020B0604020202020204" pitchFamily="34" charset="0"/>
                <a:cs typeface="Arial" panose="020B0604020202020204" pitchFamily="34" charset="0"/>
              </a:rPr>
              <a:t>Key themes: </a:t>
            </a:r>
            <a:r>
              <a:rPr lang="en-GB" sz="2400" dirty="0">
                <a:solidFill>
                  <a:schemeClr val="bg1"/>
                </a:solidFill>
                <a:effectLst/>
                <a:latin typeface="Arial" panose="020B0604020202020204" pitchFamily="34" charset="0"/>
                <a:cs typeface="Arial" panose="020B0604020202020204" pitchFamily="34" charset="0"/>
              </a:rPr>
              <a:t>belonging, friendship, empathy</a:t>
            </a:r>
            <a:endParaRPr lang="en-GB" sz="2400" dirty="0">
              <a:solidFill>
                <a:schemeClr val="bg1"/>
              </a:solidFill>
              <a:latin typeface="Arial" panose="020B0604020202020204" pitchFamily="34" charset="0"/>
              <a:cs typeface="Arial" panose="020B0604020202020204" pitchFamily="34" charset="0"/>
            </a:endParaRPr>
          </a:p>
          <a:p>
            <a:pPr marL="12700">
              <a:spcBef>
                <a:spcPts val="1000"/>
              </a:spcBef>
            </a:pPr>
            <a:r>
              <a:rPr lang="en-GB" sz="2400" dirty="0">
                <a:solidFill>
                  <a:schemeClr val="bg1"/>
                </a:solidFill>
                <a:effectLst/>
                <a:latin typeface="Arial" panose="020B0604020202020204" pitchFamily="34" charset="0"/>
                <a:cs typeface="Arial" panose="020B0604020202020204" pitchFamily="34" charset="0"/>
              </a:rPr>
              <a:t>A fun, atmospheric and accessible gothic style graphic novel.</a:t>
            </a:r>
          </a:p>
          <a:p>
            <a:pPr marL="12700">
              <a:spcBef>
                <a:spcPts val="1000"/>
              </a:spcBef>
            </a:pPr>
            <a:r>
              <a:rPr lang="en-GB" sz="2400" kern="1200" dirty="0">
                <a:solidFill>
                  <a:schemeClr val="bg1"/>
                </a:solidFill>
              </a:rPr>
              <a:t>Professor Erasmus spends his days in creepy Castle </a:t>
            </a:r>
            <a:r>
              <a:rPr lang="en-GB" sz="2400" kern="1200" dirty="0" err="1">
                <a:solidFill>
                  <a:schemeClr val="bg1"/>
                </a:solidFill>
              </a:rPr>
              <a:t>Grotteskew</a:t>
            </a:r>
            <a:r>
              <a:rPr lang="en-GB" sz="2400" kern="1200" dirty="0">
                <a:solidFill>
                  <a:schemeClr val="bg1"/>
                </a:solidFill>
              </a:rPr>
              <a:t> building and bringing to life his monstrous Frankenstein-like creations. He’s forgotten all about the first one he made, Stitch Head, who now lives a lonely life hoping the professor will one day remember him. But when Fulbert </a:t>
            </a:r>
            <a:r>
              <a:rPr lang="en-GB" sz="2400" kern="1200" dirty="0" err="1">
                <a:solidFill>
                  <a:schemeClr val="bg1"/>
                </a:solidFill>
              </a:rPr>
              <a:t>Freakfinder</a:t>
            </a:r>
            <a:r>
              <a:rPr lang="en-GB" sz="2400" kern="1200" dirty="0">
                <a:solidFill>
                  <a:schemeClr val="bg1"/>
                </a:solidFill>
              </a:rPr>
              <a:t> comes looking for monster for his travelling circus, everything is turned upside-down. To protect his home, can Stitch Head find the courage to step out from the shadows?</a:t>
            </a:r>
          </a:p>
          <a:p>
            <a:pPr marL="12700">
              <a:spcBef>
                <a:spcPts val="1000"/>
              </a:spcBef>
            </a:pPr>
            <a:r>
              <a:rPr lang="en-GB" sz="2400" b="1" dirty="0">
                <a:solidFill>
                  <a:schemeClr val="bg1"/>
                </a:solidFill>
                <a:latin typeface="Arial" panose="020B0604020202020204" pitchFamily="34" charset="0"/>
                <a:cs typeface="Arial" panose="020B0604020202020204" pitchFamily="34" charset="0"/>
              </a:rPr>
              <a:t>Pages: </a:t>
            </a:r>
            <a:r>
              <a:rPr lang="en-GB" sz="2400" dirty="0">
                <a:solidFill>
                  <a:schemeClr val="bg1"/>
                </a:solidFill>
                <a:latin typeface="Arial" panose="020B0604020202020204" pitchFamily="34" charset="0"/>
                <a:cs typeface="Arial" panose="020B0604020202020204" pitchFamily="34" charset="0"/>
              </a:rPr>
              <a:t>144</a:t>
            </a:r>
            <a:endParaRPr sz="2400" dirty="0">
              <a:solidFill>
                <a:schemeClr val="bg1"/>
              </a:solidFill>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E7A88BB2-D5D9-B7E3-2C1D-C58297A87544}"/>
              </a:ext>
            </a:extLst>
          </p:cNvPr>
          <p:cNvSpPr txBox="1">
            <a:spLocks/>
          </p:cNvSpPr>
          <p:nvPr/>
        </p:nvSpPr>
        <p:spPr>
          <a:xfrm>
            <a:off x="831300" y="583988"/>
            <a:ext cx="12920980" cy="1692910"/>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85" normalizeH="0" baseline="0" noProof="0" dirty="0">
                <a:ln>
                  <a:noFill/>
                </a:ln>
                <a:effectLst/>
                <a:uLnTx/>
                <a:uFillTx/>
                <a:latin typeface="Arial Black"/>
                <a:ea typeface="+mj-ea"/>
                <a:cs typeface="Arial Black"/>
              </a:rPr>
              <a:t>Stitch Head The Graphic Novel</a:t>
            </a:r>
            <a:br>
              <a:rPr kumimoji="0" lang="en-GB" sz="6000" b="0" i="0" u="none" strike="noStrike" kern="0" cap="none" spc="-185" normalizeH="0" baseline="0" noProof="0" dirty="0">
                <a:ln>
                  <a:noFill/>
                </a:ln>
                <a:effectLst/>
                <a:uLnTx/>
                <a:uFillTx/>
                <a:latin typeface="Arial Black"/>
                <a:ea typeface="+mj-ea"/>
                <a:cs typeface="Arial Black"/>
              </a:rPr>
            </a:br>
            <a:r>
              <a:rPr kumimoji="0" lang="en-GB" sz="4100" b="1" i="0" u="none" strike="noStrike" kern="0" cap="none" spc="0" normalizeH="0" baseline="0" noProof="0" dirty="0">
                <a:ln>
                  <a:noFill/>
                </a:ln>
                <a:effectLst/>
                <a:uLnTx/>
                <a:uFillTx/>
                <a:latin typeface="Arial"/>
                <a:ea typeface="+mj-ea"/>
                <a:cs typeface="Arial"/>
              </a:rPr>
              <a:t>By Guy Bass, illustrated by Pete Williamson</a:t>
            </a:r>
            <a:endParaRPr kumimoji="0" lang="en-GB" sz="4100" b="0" i="0" u="none" strike="noStrike" kern="0" cap="none" spc="0" normalizeH="0" baseline="0" noProof="0" dirty="0">
              <a:ln>
                <a:noFill/>
              </a:ln>
              <a:effectLst/>
              <a:uLnTx/>
              <a:uFillTx/>
              <a:latin typeface="Arial"/>
              <a:ea typeface="+mj-ea"/>
              <a:cs typeface="Arial"/>
            </a:endParaRPr>
          </a:p>
        </p:txBody>
      </p:sp>
      <p:pic>
        <p:nvPicPr>
          <p:cNvPr id="6" name="Picture 5">
            <a:extLst>
              <a:ext uri="{FF2B5EF4-FFF2-40B4-BE49-F238E27FC236}">
                <a16:creationId xmlns:a16="http://schemas.microsoft.com/office/drawing/2014/main" id="{C33BC051-6FB0-3FF2-1455-4EB4233394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38696"/>
            <a:ext cx="3262669" cy="4700454"/>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583091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EFDF3214-1070-1BFB-2D02-4E56E6E7C933}"/>
              </a:ext>
            </a:extLst>
          </p:cNvPr>
          <p:cNvSpPr txBox="1">
            <a:spLocks/>
          </p:cNvSpPr>
          <p:nvPr/>
        </p:nvSpPr>
        <p:spPr>
          <a:xfrm>
            <a:off x="4185920" y="4363904"/>
            <a:ext cx="960628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funny, diary</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kumimoji="0" lang="en-GB" sz="2400" b="1" i="0" u="none" strike="noStrike" kern="0" cap="none" spc="0" normalizeH="0" baseline="0" noProof="0" dirty="0">
                <a:ln>
                  <a:noFill/>
                </a:ln>
                <a:uLnTx/>
                <a:uFillTx/>
                <a:latin typeface="Arial" panose="020B0604020202020204" pitchFamily="34" charset="0"/>
                <a:cs typeface="Arial" panose="020B0604020202020204" pitchFamily="34" charset="0"/>
              </a:rPr>
              <a:t>s</a:t>
            </a:r>
            <a:r>
              <a:rPr lang="en-GB" sz="2400" dirty="0" err="1">
                <a:effectLst/>
                <a:latin typeface="Arial" panose="020B0604020202020204" pitchFamily="34" charset="0"/>
                <a:cs typeface="Arial" panose="020B0604020202020204" pitchFamily="34" charset="0"/>
              </a:rPr>
              <a:t>chool</a:t>
            </a:r>
            <a:r>
              <a:rPr lang="en-GB" sz="2400" dirty="0">
                <a:effectLst/>
                <a:latin typeface="Arial" panose="020B0604020202020204" pitchFamily="34" charset="0"/>
                <a:cs typeface="Arial" panose="020B0604020202020204" pitchFamily="34" charset="0"/>
              </a:rPr>
              <a:t>, friendship, family</a:t>
            </a:r>
          </a:p>
          <a:p>
            <a:pPr marL="12700">
              <a:spcBef>
                <a:spcPts val="1000"/>
              </a:spcBef>
              <a:defRPr/>
            </a:pPr>
            <a:r>
              <a:rPr lang="en-GB" sz="2400" dirty="0">
                <a:effectLst/>
                <a:latin typeface="Arial" panose="020B0604020202020204" pitchFamily="34" charset="0"/>
                <a:cs typeface="Arial" panose="020B0604020202020204" pitchFamily="34" charset="0"/>
              </a:rPr>
              <a:t>A laugh-out-loud comedy, told through Hercules’ hilarious diary entries. </a:t>
            </a:r>
          </a:p>
          <a:p>
            <a:pPr>
              <a:spcBef>
                <a:spcPts val="1000"/>
              </a:spcBef>
            </a:pPr>
            <a:r>
              <a:rPr lang="en-GB" sz="2400" kern="1200" dirty="0"/>
              <a:t>Hercules is an ordinary boy with big dreams of being cool. But when he starts a new school, things quickly go wrong – he gets in trouble with the headmaster and is targeted by the school bully. However, when his birth dad, Zooey, arrives, everything changes. Zooey has a knack for getting whatever he wants and agrees to grant Hercules three wishes. Will Hercules use his wishes wisely – or unwisely?</a:t>
            </a:r>
          </a:p>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280</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3" name="object 4">
            <a:extLst>
              <a:ext uri="{FF2B5EF4-FFF2-40B4-BE49-F238E27FC236}">
                <a16:creationId xmlns:a16="http://schemas.microsoft.com/office/drawing/2014/main" id="{2D6CB6C4-D605-71EC-364F-A21B40580F96}"/>
              </a:ext>
            </a:extLst>
          </p:cNvPr>
          <p:cNvSpPr txBox="1">
            <a:spLocks/>
          </p:cNvSpPr>
          <p:nvPr/>
        </p:nvSpPr>
        <p:spPr>
          <a:xfrm>
            <a:off x="831299" y="659055"/>
            <a:ext cx="15551701" cy="2454967"/>
          </a:xfrm>
          <a:prstGeom prst="rect">
            <a:avLst/>
          </a:prstGeom>
        </p:spPr>
        <p:txBody>
          <a:bodyPr vert="horz" wrap="square" lIns="0" tIns="147320" rIns="0" bIns="0" rtlCol="0">
            <a:spAutoFit/>
          </a:bodyPr>
          <a:lstStyle>
            <a:lvl1pPr>
              <a:defRPr sz="6000" b="0" i="0">
                <a:solidFill>
                  <a:schemeClr val="bg1"/>
                </a:solidFill>
                <a:latin typeface="Arial Black"/>
                <a:ea typeface="+mj-ea"/>
                <a:cs typeface="Arial Black"/>
              </a:defRPr>
            </a:lvl1pPr>
          </a:lstStyle>
          <a:p>
            <a:pPr marL="12700" marR="1995170" lvl="0" indent="0" defTabSz="914400" eaLnBrk="1" fontAlgn="auto" latinLnBrk="0" hangingPunct="1">
              <a:lnSpc>
                <a:spcPts val="6200"/>
              </a:lnSpc>
              <a:spcBef>
                <a:spcPts val="1160"/>
              </a:spcBef>
              <a:spcAft>
                <a:spcPts val="0"/>
              </a:spcAft>
              <a:buClrTx/>
              <a:buSzTx/>
              <a:buFontTx/>
              <a:buNone/>
              <a:tabLst/>
              <a:defRPr/>
            </a:pPr>
            <a:r>
              <a:rPr kumimoji="0" lang="en-GB" sz="6000" b="0" i="0" u="none" strike="noStrike" kern="0" cap="none" spc="0" normalizeH="0" baseline="0" noProof="0" dirty="0">
                <a:ln>
                  <a:noFill/>
                </a:ln>
                <a:solidFill>
                  <a:sysClr val="window" lastClr="FFFFFF"/>
                </a:solidFill>
                <a:effectLst/>
                <a:uLnTx/>
                <a:uFillTx/>
                <a:latin typeface="Arial Black"/>
                <a:ea typeface="+mj-ea"/>
                <a:cs typeface="Arial Black"/>
              </a:rPr>
              <a:t>Hercules: The Diary of a </a:t>
            </a:r>
            <a:br>
              <a:rPr kumimoji="0" lang="en-GB" sz="6000" b="0" i="0" u="none" strike="noStrike" kern="0" cap="none" spc="0" normalizeH="0" baseline="0" noProof="0" dirty="0">
                <a:ln>
                  <a:noFill/>
                </a:ln>
                <a:solidFill>
                  <a:sysClr val="window" lastClr="FFFFFF"/>
                </a:solidFill>
                <a:effectLst/>
                <a:uLnTx/>
                <a:uFillTx/>
                <a:latin typeface="Arial Black"/>
                <a:ea typeface="+mj-ea"/>
                <a:cs typeface="Arial Black"/>
              </a:rPr>
            </a:br>
            <a:r>
              <a:rPr kumimoji="0" lang="en-GB" sz="6000" b="0" i="0" u="none" strike="noStrike" kern="0" cap="none" spc="0" normalizeH="0" baseline="0" noProof="0" dirty="0">
                <a:ln>
                  <a:noFill/>
                </a:ln>
                <a:solidFill>
                  <a:sysClr val="window" lastClr="FFFFFF"/>
                </a:solidFill>
                <a:effectLst/>
                <a:uLnTx/>
                <a:uFillTx/>
                <a:latin typeface="Arial Black"/>
                <a:ea typeface="+mj-ea"/>
                <a:cs typeface="Arial Black"/>
              </a:rPr>
              <a:t>(Sort Of) Hero</a:t>
            </a:r>
            <a:br>
              <a:rPr kumimoji="0" lang="en-GB" sz="6000" b="0" i="0" u="none" strike="noStrike" kern="0" cap="none" spc="0"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Tom Vaughan, illustrated by David O’Connell</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D31B4B49-8D86-2A84-31C7-C762A634BD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50810"/>
            <a:ext cx="3241160"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3787651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F39DB92-9205-1B2B-657C-3BEBD406B08E}"/>
              </a:ext>
            </a:extLst>
          </p:cNvPr>
          <p:cNvSpPr txBox="1"/>
          <p:nvPr/>
        </p:nvSpPr>
        <p:spPr>
          <a:xfrm>
            <a:off x="4193540" y="4363904"/>
            <a:ext cx="9751060" cy="4346703"/>
          </a:xfrm>
          <a:prstGeom prst="rect">
            <a:avLst/>
          </a:prstGeom>
        </p:spPr>
        <p:txBody>
          <a:bodyPr vert="horz" wrap="square" lIns="0" tIns="139065" rIns="0" bIns="0" rtlCol="0">
            <a:spAutoFit/>
          </a:bodyPr>
          <a:lstStyle/>
          <a:p>
            <a:pPr>
              <a:spcBef>
                <a:spcPts val="1000"/>
              </a:spcBef>
            </a:pPr>
            <a:r>
              <a:rPr lang="en-GB" sz="2400" b="1" dirty="0">
                <a:solidFill>
                  <a:schemeClr val="bg1"/>
                </a:solidFill>
                <a:latin typeface="Arial" panose="020B0604020202020204" pitchFamily="34" charset="0"/>
                <a:cs typeface="Arial" panose="020B0604020202020204" pitchFamily="34" charset="0"/>
              </a:rPr>
              <a:t>Genre: </a:t>
            </a:r>
            <a:r>
              <a:rPr lang="en-GB" sz="2400" dirty="0">
                <a:solidFill>
                  <a:schemeClr val="bg1"/>
                </a:solidFill>
                <a:effectLst/>
                <a:latin typeface="Arial" panose="020B0604020202020204" pitchFamily="34" charset="0"/>
                <a:cs typeface="Arial" panose="020B0604020202020204" pitchFamily="34" charset="0"/>
              </a:rPr>
              <a:t>mystery, crime</a:t>
            </a:r>
            <a:endParaRPr lang="en-GB" sz="2400" dirty="0">
              <a:solidFill>
                <a:schemeClr val="bg1"/>
              </a:solidFill>
              <a:latin typeface="Arial" panose="020B0604020202020204" pitchFamily="34" charset="0"/>
              <a:cs typeface="Arial" panose="020B0604020202020204" pitchFamily="34" charset="0"/>
            </a:endParaRPr>
          </a:p>
          <a:p>
            <a:pPr>
              <a:spcBef>
                <a:spcPts val="1000"/>
              </a:spcBef>
            </a:pPr>
            <a:r>
              <a:rPr lang="en-GB" sz="2400" b="1" dirty="0">
                <a:solidFill>
                  <a:schemeClr val="bg1"/>
                </a:solidFill>
                <a:latin typeface="Arial" panose="020B0604020202020204" pitchFamily="34" charset="0"/>
                <a:cs typeface="Arial" panose="020B0604020202020204" pitchFamily="34" charset="0"/>
              </a:rPr>
              <a:t>Key themes: </a:t>
            </a:r>
            <a:r>
              <a:rPr lang="en-GB" sz="2400" dirty="0">
                <a:solidFill>
                  <a:schemeClr val="bg1"/>
                </a:solidFill>
                <a:effectLst/>
                <a:latin typeface="Arial" panose="020B0604020202020204" pitchFamily="34" charset="0"/>
                <a:cs typeface="Arial" panose="020B0604020202020204" pitchFamily="34" charset="0"/>
              </a:rPr>
              <a:t>friendship, secrets, family</a:t>
            </a:r>
            <a:endParaRPr lang="en-GB" sz="2400" dirty="0">
              <a:solidFill>
                <a:schemeClr val="bg1"/>
              </a:solidFill>
              <a:latin typeface="Arial" panose="020B0604020202020204" pitchFamily="34" charset="0"/>
              <a:cs typeface="Arial" panose="020B0604020202020204" pitchFamily="34" charset="0"/>
            </a:endParaRPr>
          </a:p>
          <a:p>
            <a:pPr>
              <a:spcBef>
                <a:spcPts val="1000"/>
              </a:spcBef>
            </a:pPr>
            <a:r>
              <a:rPr lang="en-GB" sz="2400" dirty="0">
                <a:solidFill>
                  <a:schemeClr val="bg1"/>
                </a:solidFill>
                <a:effectLst/>
                <a:latin typeface="Arial" panose="020B0604020202020204" pitchFamily="34" charset="0"/>
                <a:cs typeface="Arial" panose="020B0604020202020204" pitchFamily="34" charset="0"/>
              </a:rPr>
              <a:t>An intricately plotted mystery where everyone has something to hide.</a:t>
            </a:r>
          </a:p>
          <a:p>
            <a:pPr>
              <a:spcBef>
                <a:spcPts val="1000"/>
              </a:spcBef>
            </a:pPr>
            <a:r>
              <a:rPr lang="en-GB" sz="2400" kern="1200" dirty="0">
                <a:solidFill>
                  <a:schemeClr val="bg1"/>
                </a:solidFill>
              </a:rPr>
              <a:t>When Wesley discovers the dead body of his neighbour, Rachel, he suspects foul play. He and his mum threw Rachel a surprise birthday party the night before, so now the entire guest list are suspects – even Wesley’s mum. Wesley and his friends are determined to solve Rachel’s murder, but their investigation soon reveals everyone has been keeping surprising secrets – including Rachel…</a:t>
            </a:r>
          </a:p>
          <a:p>
            <a:pPr marL="12700">
              <a:spcBef>
                <a:spcPts val="1000"/>
              </a:spcBef>
            </a:pPr>
            <a:r>
              <a:rPr lang="en-GB" sz="2400" b="1" dirty="0">
                <a:solidFill>
                  <a:schemeClr val="bg1"/>
                </a:solidFill>
                <a:latin typeface="Arial" panose="020B0604020202020204" pitchFamily="34" charset="0"/>
                <a:cs typeface="Arial" panose="020B0604020202020204" pitchFamily="34" charset="0"/>
              </a:rPr>
              <a:t>Pages: </a:t>
            </a:r>
            <a:r>
              <a:rPr lang="en-GB" sz="2400" dirty="0">
                <a:solidFill>
                  <a:schemeClr val="bg1"/>
                </a:solidFill>
                <a:latin typeface="Arial" panose="020B0604020202020204" pitchFamily="34" charset="0"/>
                <a:cs typeface="Arial" panose="020B0604020202020204" pitchFamily="34" charset="0"/>
              </a:rPr>
              <a:t>496 </a:t>
            </a:r>
            <a:endParaRPr sz="2400" dirty="0">
              <a:solidFill>
                <a:schemeClr val="bg1"/>
              </a:solidFill>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A0EDE12C-2C4C-8B7B-5103-CD30351E885D}"/>
              </a:ext>
            </a:extLst>
          </p:cNvPr>
          <p:cNvSpPr txBox="1">
            <a:spLocks/>
          </p:cNvSpPr>
          <p:nvPr/>
        </p:nvSpPr>
        <p:spPr>
          <a:xfrm>
            <a:off x="831300" y="583988"/>
            <a:ext cx="12920980" cy="1692910"/>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25" normalizeH="0" baseline="0" noProof="0" dirty="0">
                <a:ln>
                  <a:noFill/>
                </a:ln>
                <a:solidFill>
                  <a:sysClr val="window" lastClr="FFFFFF"/>
                </a:solidFill>
                <a:effectLst/>
                <a:uLnTx/>
                <a:uFillTx/>
                <a:latin typeface="Arial Black"/>
                <a:ea typeface="+mj-ea"/>
                <a:cs typeface="Arial Black"/>
              </a:rPr>
              <a:t>The Nine Night Mystery</a:t>
            </a:r>
            <a:br>
              <a:rPr kumimoji="0" lang="en-GB" sz="6000" b="0" i="0" u="none" strike="noStrike" kern="0" cap="none" spc="-2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Sharna Jackson</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389123A7-2A9C-9AEB-0807-D5925E5D99D3}"/>
              </a:ext>
            </a:extLst>
          </p:cNvPr>
          <p:cNvPicPr>
            <a:picLocks noChangeAspect="1"/>
          </p:cNvPicPr>
          <p:nvPr/>
        </p:nvPicPr>
        <p:blipFill>
          <a:blip r:embed="rId3"/>
          <a:srcRect/>
          <a:stretch/>
        </p:blipFill>
        <p:spPr>
          <a:xfrm>
            <a:off x="645162" y="3761142"/>
            <a:ext cx="3257556"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340664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87ACC6C3-8B2C-FCC4-73B2-7AFCD8E08DE0}"/>
              </a:ext>
            </a:extLst>
          </p:cNvPr>
          <p:cNvSpPr txBox="1">
            <a:spLocks/>
          </p:cNvSpPr>
          <p:nvPr/>
        </p:nvSpPr>
        <p:spPr>
          <a:xfrm>
            <a:off x="4193540" y="4363904"/>
            <a:ext cx="9674860" cy="4716035"/>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thriller, dystopia</a:t>
            </a:r>
            <a:endPar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bravery, friendship, equality</a:t>
            </a:r>
          </a:p>
          <a:p>
            <a:pPr marL="12700">
              <a:spcBef>
                <a:spcPts val="1000"/>
              </a:spcBef>
              <a:defRPr/>
            </a:pPr>
            <a:r>
              <a:rPr lang="en-GB" sz="2400" dirty="0">
                <a:effectLst/>
                <a:latin typeface="Arial" panose="020B0604020202020204" pitchFamily="34" charset="0"/>
                <a:cs typeface="Arial" panose="020B0604020202020204" pitchFamily="34" charset="0"/>
              </a:rPr>
              <a:t>A dyslexia-friendly, gripping sci-fi conspiracy thriller set in a futuristic world.</a:t>
            </a:r>
          </a:p>
          <a:p>
            <a:pPr marL="12700">
              <a:spcBef>
                <a:spcPts val="1000"/>
              </a:spcBef>
              <a:defRPr/>
            </a:pPr>
            <a:r>
              <a:rPr lang="en-GB" sz="2400" kern="1200" dirty="0"/>
              <a:t>Everything changed after the disgusting ‘reek’ poisoned the air. Now, everyone must buy air from the all-powerful Zephyr Industries just to survive. There are lots of Zephyr rules to follow and if you don’t – no air. Sparrow does her best to get by, but when she’s blamed for an explosion she becomes Zephyr’s target. In a race against time, can Sparrow clear her name before her oxygen runs out?</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152</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D13526C1-219C-F283-77E9-83A3B73EC80C}"/>
              </a:ext>
            </a:extLst>
          </p:cNvPr>
          <p:cNvSpPr txBox="1">
            <a:spLocks/>
          </p:cNvSpPr>
          <p:nvPr/>
        </p:nvSpPr>
        <p:spPr>
          <a:xfrm>
            <a:off x="831300" y="583988"/>
            <a:ext cx="1395150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35" normalizeH="0" baseline="0" noProof="0" dirty="0">
                <a:ln>
                  <a:noFill/>
                </a:ln>
                <a:solidFill>
                  <a:sysClr val="window" lastClr="FFFFFF"/>
                </a:solidFill>
                <a:effectLst/>
                <a:uLnTx/>
                <a:uFillTx/>
                <a:latin typeface="Arial Black"/>
                <a:ea typeface="+mj-ea"/>
                <a:cs typeface="Arial Black"/>
              </a:rPr>
              <a:t>Reek</a:t>
            </a:r>
            <a:br>
              <a:rPr kumimoji="0" lang="en-GB" sz="6000" b="0" i="0" u="none" strike="noStrike" kern="0" cap="none" spc="-13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Alastair Chisholm, illustrated by George </a:t>
            </a:r>
            <a:r>
              <a:rPr kumimoji="0" lang="en-GB" sz="4100" b="1" i="0" u="none" strike="noStrike" kern="0" cap="none" spc="0" normalizeH="0" baseline="0" noProof="0" dirty="0" err="1">
                <a:ln>
                  <a:noFill/>
                </a:ln>
                <a:solidFill>
                  <a:sysClr val="window" lastClr="FFFFFF"/>
                </a:solidFill>
                <a:effectLst/>
                <a:uLnTx/>
                <a:uFillTx/>
                <a:latin typeface="Arial"/>
                <a:ea typeface="+mj-ea"/>
                <a:cs typeface="Arial"/>
              </a:rPr>
              <a:t>Caltsoudas</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3" name="Picture 2">
            <a:extLst>
              <a:ext uri="{FF2B5EF4-FFF2-40B4-BE49-F238E27FC236}">
                <a16:creationId xmlns:a16="http://schemas.microsoft.com/office/drawing/2014/main" id="{8C775BE3-8053-6DBE-5AF9-57024FF3AF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61143"/>
            <a:ext cx="3275357"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93112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966C466-8A75-ADC5-7BF4-ECED3F31287A}"/>
              </a:ext>
            </a:extLst>
          </p:cNvPr>
          <p:cNvSpPr txBox="1">
            <a:spLocks/>
          </p:cNvSpPr>
          <p:nvPr/>
        </p:nvSpPr>
        <p:spPr>
          <a:xfrm>
            <a:off x="4191000" y="4375334"/>
            <a:ext cx="9982200" cy="4392869"/>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horror, mystery</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ghosts, friendship, school</a:t>
            </a:r>
            <a:endPar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marL="12700">
              <a:spcBef>
                <a:spcPts val="1000"/>
              </a:spcBef>
              <a:defRPr/>
            </a:pPr>
            <a:r>
              <a:rPr lang="en-GB" sz="2400" dirty="0">
                <a:effectLst/>
                <a:latin typeface="Arial" panose="020B0604020202020204" pitchFamily="34" charset="0"/>
                <a:cs typeface="Arial" panose="020B0604020202020204" pitchFamily="34" charset="0"/>
              </a:rPr>
              <a:t>A spine-tingling ghost story with a mystery to solve.</a:t>
            </a:r>
          </a:p>
          <a:p>
            <a:pPr marL="12700">
              <a:spcBef>
                <a:spcPts val="1000"/>
              </a:spcBef>
              <a:defRPr/>
            </a:pPr>
            <a:r>
              <a:rPr lang="en-GB" sz="2400" kern="1200" dirty="0"/>
              <a:t>Making new friends turns out to be the least of Lillian’s worries when she starts at her new boarding school, </a:t>
            </a:r>
            <a:r>
              <a:rPr lang="en-GB" sz="2400" kern="1200" dirty="0" err="1"/>
              <a:t>Shadowhall</a:t>
            </a:r>
            <a:r>
              <a:rPr lang="en-GB" sz="2400" kern="1200" dirty="0"/>
              <a:t> Academy. The school is old and chilly, with rumours of strange sightings and vanished students. Are they just whisperings or are there dark secrets in the school’s past? Then Lillian and her roommates begin to experience strange things themselves. Can they uncover the truth before </a:t>
            </a:r>
            <a:r>
              <a:rPr lang="en-GB" dirty="0"/>
              <a:t>someone else dies</a:t>
            </a:r>
            <a:r>
              <a:rPr lang="en-GB" sz="2400" kern="1200" dirty="0"/>
              <a:t>?</a:t>
            </a:r>
          </a:p>
          <a:p>
            <a:pPr marL="12700" marR="0" lvl="0" indent="0" defTabSz="914400" eaLnBrk="1" fontAlgn="auto" latinLnBrk="0" hangingPunct="1">
              <a:lnSpc>
                <a:spcPct val="100000"/>
              </a:lnSpc>
              <a:spcBef>
                <a:spcPts val="1000"/>
              </a:spcBef>
              <a:spcAft>
                <a:spcPts val="0"/>
              </a:spcAft>
              <a:buClrTx/>
              <a:buSzTx/>
              <a:buFontTx/>
              <a:buNone/>
              <a:tabLst/>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224 </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4441DDA3-7AF3-F9BA-CF89-3924EDF09F14}"/>
              </a:ext>
            </a:extLst>
          </p:cNvPr>
          <p:cNvSpPr txBox="1">
            <a:spLocks/>
          </p:cNvSpPr>
          <p:nvPr/>
        </p:nvSpPr>
        <p:spPr>
          <a:xfrm>
            <a:off x="831300" y="583988"/>
            <a:ext cx="12920980" cy="256865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50" normalizeH="0" baseline="0" noProof="0" dirty="0" err="1">
                <a:ln>
                  <a:noFill/>
                </a:ln>
                <a:solidFill>
                  <a:sysClr val="window" lastClr="FFFFFF"/>
                </a:solidFill>
                <a:effectLst/>
                <a:uLnTx/>
                <a:uFillTx/>
                <a:latin typeface="Arial Black"/>
                <a:ea typeface="+mj-ea"/>
                <a:cs typeface="Arial Black"/>
              </a:rPr>
              <a:t>Shadowhall</a:t>
            </a:r>
            <a: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t> Academy: The Whispering Walls</a:t>
            </a:r>
            <a:b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150" normalizeH="0" baseline="0" noProof="0" dirty="0">
                <a:ln>
                  <a:noFill/>
                </a:ln>
                <a:solidFill>
                  <a:sysClr val="window" lastClr="FFFFFF"/>
                </a:solidFill>
                <a:effectLst/>
                <a:uLnTx/>
                <a:uFillTx/>
                <a:latin typeface="Arial"/>
                <a:ea typeface="+mj-ea"/>
                <a:cs typeface="Arial"/>
              </a:rPr>
              <a:t>By Phil Hickes</a:t>
            </a:r>
            <a:endParaRPr kumimoji="0" lang="en-GB" sz="4100" b="0" i="0" u="none" strike="noStrike" kern="0" cap="none" spc="-15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B53ABAFF-A34D-631E-3AA7-7D4E99D251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61144"/>
            <a:ext cx="3275357"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2645739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93A0D-16E8-EA4E-35DD-5707AC3F69F7}"/>
            </a:ext>
          </a:extLst>
        </p:cNvPr>
        <p:cNvGrpSpPr/>
        <p:nvPr/>
      </p:nvGrpSpPr>
      <p:grpSpPr>
        <a:xfrm>
          <a:off x="0" y="0"/>
          <a:ext cx="0" cy="0"/>
          <a:chOff x="0" y="0"/>
          <a:chExt cx="0" cy="0"/>
        </a:xfrm>
      </p:grpSpPr>
      <p:sp>
        <p:nvSpPr>
          <p:cNvPr id="5" name="object 5">
            <a:extLst>
              <a:ext uri="{FF2B5EF4-FFF2-40B4-BE49-F238E27FC236}">
                <a16:creationId xmlns:a16="http://schemas.microsoft.com/office/drawing/2014/main" id="{4ADD5A99-0F2C-4C2D-650B-D15227D884BF}"/>
              </a:ext>
            </a:extLst>
          </p:cNvPr>
          <p:cNvSpPr txBox="1">
            <a:spLocks/>
          </p:cNvSpPr>
          <p:nvPr/>
        </p:nvSpPr>
        <p:spPr>
          <a:xfrm>
            <a:off x="4191000" y="4376604"/>
            <a:ext cx="956128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kumimoji="0" lang="en-GB" sz="2400" b="1" i="0" u="none" strike="noStrike" kern="0" cap="none" spc="0" normalizeH="0" baseline="0" noProof="0" dirty="0">
                <a:ln>
                  <a:noFill/>
                </a:ln>
                <a:uLnTx/>
                <a:uFillTx/>
                <a:latin typeface="Arial" panose="020B0604020202020204" pitchFamily="34" charset="0"/>
                <a:cs typeface="Arial" panose="020B0604020202020204" pitchFamily="34" charset="0"/>
              </a:rPr>
              <a:t>r</a:t>
            </a:r>
            <a:r>
              <a:rPr lang="en-GB" sz="2400" dirty="0" err="1">
                <a:effectLst/>
                <a:latin typeface="Arial" panose="020B0604020202020204" pitchFamily="34" charset="0"/>
                <a:cs typeface="Arial" panose="020B0604020202020204" pitchFamily="34" charset="0"/>
              </a:rPr>
              <a:t>eal</a:t>
            </a:r>
            <a:r>
              <a:rPr lang="en-GB" sz="2400" dirty="0">
                <a:effectLst/>
                <a:latin typeface="Arial" panose="020B0604020202020204" pitchFamily="34" charset="0"/>
                <a:cs typeface="Arial" panose="020B0604020202020204" pitchFamily="34" charset="0"/>
              </a:rPr>
              <a:t>-life drama</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crime, protest, friendship</a:t>
            </a:r>
          </a:p>
          <a:p>
            <a:pPr marL="12700">
              <a:spcBef>
                <a:spcPts val="1000"/>
              </a:spcBef>
              <a:defRPr/>
            </a:pPr>
            <a:r>
              <a:rPr lang="en-GB" sz="2400" dirty="0">
                <a:effectLst/>
                <a:latin typeface="Arial" panose="020B0604020202020204" pitchFamily="34" charset="0"/>
                <a:cs typeface="Arial" panose="020B0604020202020204" pitchFamily="34" charset="0"/>
              </a:rPr>
              <a:t>A gritty and gripping drama story about real-life concerns.</a:t>
            </a:r>
          </a:p>
          <a:p>
            <a:pPr marL="12700">
              <a:spcBef>
                <a:spcPts val="1000"/>
              </a:spcBef>
              <a:defRPr/>
            </a:pPr>
            <a:r>
              <a:rPr lang="en-GB" sz="2400" kern="1200" dirty="0"/>
              <a:t>Everyone knows you can’t trust a Pritchard. One of Marcus’s brothers is locked up; the other is working with their dad on plans for the next big robbery. Everyone expects Marcus to be trouble too, but what if he doesn’t want to follow in his family’s footsteps? With everyone assuming he’s bad news, how can Marcus prove them wrong – and is it even worth trying?</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336</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6" name="object 6">
            <a:extLst>
              <a:ext uri="{FF2B5EF4-FFF2-40B4-BE49-F238E27FC236}">
                <a16:creationId xmlns:a16="http://schemas.microsoft.com/office/drawing/2014/main" id="{7107541A-07ED-C379-AC38-9B137CFF8476}"/>
              </a:ext>
            </a:extLst>
          </p:cNvPr>
          <p:cNvSpPr txBox="1">
            <a:spLocks/>
          </p:cNvSpPr>
          <p:nvPr/>
        </p:nvSpPr>
        <p:spPr>
          <a:xfrm>
            <a:off x="831300" y="583988"/>
            <a:ext cx="12920980" cy="1692910"/>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35" normalizeH="0" baseline="0" noProof="0" dirty="0">
                <a:ln>
                  <a:noFill/>
                </a:ln>
                <a:solidFill>
                  <a:sysClr val="window" lastClr="FFFFFF"/>
                </a:solidFill>
                <a:effectLst/>
                <a:uLnTx/>
                <a:uFillTx/>
                <a:latin typeface="Arial Black"/>
                <a:ea typeface="+mj-ea"/>
                <a:cs typeface="Arial Black"/>
              </a:rPr>
              <a:t>Fallout</a:t>
            </a:r>
            <a:br>
              <a:rPr kumimoji="0" lang="en-GB" sz="6000" b="0" i="0" u="none" strike="noStrike" kern="0" cap="none" spc="-13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Lesley Parr</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3" name="Picture 2">
            <a:extLst>
              <a:ext uri="{FF2B5EF4-FFF2-40B4-BE49-F238E27FC236}">
                <a16:creationId xmlns:a16="http://schemas.microsoft.com/office/drawing/2014/main" id="{694A4F95-4C60-D089-4BD0-9977A7F82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61145"/>
            <a:ext cx="3234758"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3250642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7AEAD0E0-6B54-1F8B-9435-855D1AAD764E}"/>
              </a:ext>
            </a:extLst>
          </p:cNvPr>
          <p:cNvSpPr txBox="1">
            <a:spLocks/>
          </p:cNvSpPr>
          <p:nvPr/>
        </p:nvSpPr>
        <p:spPr>
          <a:xfrm>
            <a:off x="4191000" y="4376604"/>
            <a:ext cx="967740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adventure, quest</a:t>
            </a:r>
          </a:p>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animals, war, courage</a:t>
            </a:r>
          </a:p>
          <a:p>
            <a:pPr>
              <a:spcBef>
                <a:spcPts val="1000"/>
              </a:spcBef>
            </a:pPr>
            <a:r>
              <a:rPr lang="en-GB" sz="2400" dirty="0">
                <a:effectLst/>
                <a:latin typeface="Arial" panose="020B0604020202020204" pitchFamily="34" charset="0"/>
                <a:cs typeface="Arial" panose="020B0604020202020204" pitchFamily="34" charset="0"/>
              </a:rPr>
              <a:t>An incredible adventure story of determination, bravery and survival.</a:t>
            </a:r>
          </a:p>
          <a:p>
            <a:pPr>
              <a:spcBef>
                <a:spcPts val="1000"/>
              </a:spcBef>
            </a:pPr>
            <a:r>
              <a:rPr lang="en-GB" sz="2400" kern="1200" dirty="0"/>
              <a:t>Rebel is a loving dog who adores life on the farm with his boy Tom. For Rebel, every day is perfect – but Tom feels differently. When Tom runs away to join the people’s army and fight against a brutal dictatorship, Rebel is devastated. Determined to find and protect Tom, Rebel undertakes an epic journey across mountains, through towns, city and wilderness, facing many dangers and challenges along the way. </a:t>
            </a:r>
          </a:p>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304</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3" name="object 5">
            <a:extLst>
              <a:ext uri="{FF2B5EF4-FFF2-40B4-BE49-F238E27FC236}">
                <a16:creationId xmlns:a16="http://schemas.microsoft.com/office/drawing/2014/main" id="{FFB41D00-8947-7802-73AE-D19AF7A5CFB1}"/>
              </a:ext>
            </a:extLst>
          </p:cNvPr>
          <p:cNvSpPr txBox="1">
            <a:spLocks/>
          </p:cNvSpPr>
          <p:nvPr/>
        </p:nvSpPr>
        <p:spPr>
          <a:xfrm>
            <a:off x="831300" y="659055"/>
            <a:ext cx="11917680" cy="1659878"/>
          </a:xfrm>
          <a:prstGeom prst="rect">
            <a:avLst/>
          </a:prstGeom>
        </p:spPr>
        <p:txBody>
          <a:bodyPr vert="horz" wrap="square" lIns="0" tIns="147320" rIns="0" bIns="0" rtlCol="0">
            <a:spAutoFit/>
          </a:bodyPr>
          <a:lstStyle>
            <a:lvl1pPr>
              <a:defRPr sz="6000" b="0" i="0">
                <a:solidFill>
                  <a:schemeClr val="bg1"/>
                </a:solidFill>
                <a:latin typeface="Arial Black"/>
                <a:ea typeface="+mj-ea"/>
                <a:cs typeface="Arial Black"/>
              </a:defRPr>
            </a:lvl1pPr>
          </a:lstStyle>
          <a:p>
            <a:pPr marL="12700" marR="751840" lvl="0" indent="0" defTabSz="914400" eaLnBrk="1" fontAlgn="auto" latinLnBrk="0" hangingPunct="1">
              <a:lnSpc>
                <a:spcPts val="6200"/>
              </a:lnSpc>
              <a:spcBef>
                <a:spcPts val="1160"/>
              </a:spcBef>
              <a:spcAft>
                <a:spcPts val="0"/>
              </a:spcAft>
              <a:buClrTx/>
              <a:buSzTx/>
              <a:buFontTx/>
              <a:buNone/>
              <a:tabLst/>
              <a:defRPr/>
            </a:pPr>
            <a:r>
              <a:rPr kumimoji="0" lang="en-GB" sz="6000" b="0" i="0" u="none" strike="noStrike" kern="0" cap="none" spc="-175" normalizeH="0" baseline="0" noProof="0" dirty="0">
                <a:ln>
                  <a:noFill/>
                </a:ln>
                <a:solidFill>
                  <a:sysClr val="window" lastClr="FFFFFF"/>
                </a:solidFill>
                <a:effectLst/>
                <a:uLnTx/>
                <a:uFillTx/>
                <a:latin typeface="Arial Black"/>
                <a:ea typeface="+mj-ea"/>
                <a:cs typeface="Arial Black"/>
              </a:rPr>
              <a:t>I Am Rebel</a:t>
            </a:r>
            <a:br>
              <a:rPr kumimoji="0" lang="en-GB" sz="6000" b="0" i="0" u="none" strike="noStrike" kern="0" cap="none" spc="-17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Ross Montgomery</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87F210A7-1C5F-001D-06E9-0DBD534C47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61145"/>
            <a:ext cx="3256750" cy="499314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765124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7453-5EC7-02CF-5014-7B94DEEBF05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345620E-AB67-5BA5-14C5-AE395788119F}"/>
              </a:ext>
            </a:extLst>
          </p:cNvPr>
          <p:cNvSpPr txBox="1">
            <a:spLocks/>
          </p:cNvSpPr>
          <p:nvPr/>
        </p:nvSpPr>
        <p:spPr>
          <a:xfrm>
            <a:off x="1143000" y="1581670"/>
            <a:ext cx="3962399" cy="1367041"/>
          </a:xfrm>
          <a:prstGeom prst="rect">
            <a:avLst/>
          </a:prstGeom>
        </p:spPr>
        <p:txBody>
          <a:bodyPr vert="horz" wrap="square" lIns="0" tIns="12700" rIns="0" bIns="0" rtlCol="0">
            <a:spAutoFit/>
          </a:bodyPr>
          <a:lstStyle>
            <a:lvl1pPr>
              <a:defRPr sz="6000" b="0" i="0">
                <a:solidFill>
                  <a:schemeClr val="bg1"/>
                </a:solidFill>
                <a:latin typeface="Arial Black"/>
                <a:ea typeface="+mj-ea"/>
                <a:cs typeface="Arial Black"/>
              </a:defRPr>
            </a:lvl1pPr>
          </a:lstStyle>
          <a:p>
            <a:r>
              <a:rPr lang="en-GB" sz="4400" dirty="0"/>
              <a:t>Which will you choose?</a:t>
            </a:r>
          </a:p>
        </p:txBody>
      </p:sp>
      <p:pic>
        <p:nvPicPr>
          <p:cNvPr id="22" name="Picture 21">
            <a:extLst>
              <a:ext uri="{FF2B5EF4-FFF2-40B4-BE49-F238E27FC236}">
                <a16:creationId xmlns:a16="http://schemas.microsoft.com/office/drawing/2014/main" id="{A797567F-5DEF-230F-BA08-96CECDD8CA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7354" y="1239871"/>
            <a:ext cx="1466296" cy="2235304"/>
          </a:xfrm>
          <a:prstGeom prst="rect">
            <a:avLst/>
          </a:prstGeom>
          <a:effectLst>
            <a:outerShdw blurRad="512294" dist="115968" dir="2040000" sx="81566" sy="81566" algn="ctr" rotWithShape="0">
              <a:schemeClr val="tx1">
                <a:alpha val="88000"/>
              </a:schemeClr>
            </a:outerShdw>
          </a:effectLst>
        </p:spPr>
      </p:pic>
      <p:pic>
        <p:nvPicPr>
          <p:cNvPr id="24" name="Picture 23">
            <a:extLst>
              <a:ext uri="{FF2B5EF4-FFF2-40B4-BE49-F238E27FC236}">
                <a16:creationId xmlns:a16="http://schemas.microsoft.com/office/drawing/2014/main" id="{FA63FCDD-C18B-F72D-E335-67E04ADEDF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17134" y="1234028"/>
            <a:ext cx="1478381" cy="2249710"/>
          </a:xfrm>
          <a:prstGeom prst="rect">
            <a:avLst/>
          </a:prstGeom>
          <a:effectLst>
            <a:outerShdw blurRad="512294" dist="115968" dir="2040000" sx="81566" sy="81566" algn="ctr" rotWithShape="0">
              <a:schemeClr val="tx1">
                <a:alpha val="88000"/>
              </a:schemeClr>
            </a:outerShdw>
          </a:effectLst>
        </p:spPr>
      </p:pic>
      <p:pic>
        <p:nvPicPr>
          <p:cNvPr id="26" name="Picture 25">
            <a:extLst>
              <a:ext uri="{FF2B5EF4-FFF2-40B4-BE49-F238E27FC236}">
                <a16:creationId xmlns:a16="http://schemas.microsoft.com/office/drawing/2014/main" id="{2E951B29-6049-0339-A9C5-290E13A83A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86370" y="1230685"/>
            <a:ext cx="1478347" cy="2253676"/>
          </a:xfrm>
          <a:prstGeom prst="rect">
            <a:avLst/>
          </a:prstGeom>
          <a:effectLst>
            <a:outerShdw blurRad="512294" dist="115968" dir="2040000" sx="81566" sy="81566" algn="ctr" rotWithShape="0">
              <a:schemeClr val="tx1">
                <a:alpha val="88000"/>
              </a:schemeClr>
            </a:outerShdw>
          </a:effectLst>
        </p:spPr>
      </p:pic>
      <p:pic>
        <p:nvPicPr>
          <p:cNvPr id="28" name="Picture 27">
            <a:extLst>
              <a:ext uri="{FF2B5EF4-FFF2-40B4-BE49-F238E27FC236}">
                <a16:creationId xmlns:a16="http://schemas.microsoft.com/office/drawing/2014/main" id="{31146431-E970-9403-A1D6-FB4FB629F8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0505" y="4310738"/>
            <a:ext cx="1465261" cy="2257295"/>
          </a:xfrm>
          <a:prstGeom prst="rect">
            <a:avLst/>
          </a:prstGeom>
          <a:effectLst>
            <a:outerShdw blurRad="512294" dist="115968" dir="2040000" sx="81566" sy="81566" algn="ctr" rotWithShape="0">
              <a:schemeClr val="tx1">
                <a:alpha val="88000"/>
              </a:schemeClr>
            </a:outerShdw>
          </a:effectLst>
        </p:spPr>
      </p:pic>
      <p:pic>
        <p:nvPicPr>
          <p:cNvPr id="30" name="Picture 29">
            <a:extLst>
              <a:ext uri="{FF2B5EF4-FFF2-40B4-BE49-F238E27FC236}">
                <a16:creationId xmlns:a16="http://schemas.microsoft.com/office/drawing/2014/main" id="{BBFC791A-EEC8-95A1-2DB3-00E849E6F2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5978" y="4333304"/>
            <a:ext cx="1478887" cy="2253542"/>
          </a:xfrm>
          <a:prstGeom prst="rect">
            <a:avLst/>
          </a:prstGeom>
          <a:effectLst>
            <a:outerShdw blurRad="512294" dist="115968" dir="2040000" sx="81566" sy="81566" algn="ctr" rotWithShape="0">
              <a:schemeClr val="tx1">
                <a:alpha val="88000"/>
              </a:schemeClr>
            </a:outerShdw>
          </a:effectLst>
        </p:spPr>
      </p:pic>
      <p:pic>
        <p:nvPicPr>
          <p:cNvPr id="32" name="Picture 31">
            <a:extLst>
              <a:ext uri="{FF2B5EF4-FFF2-40B4-BE49-F238E27FC236}">
                <a16:creationId xmlns:a16="http://schemas.microsoft.com/office/drawing/2014/main" id="{5D757648-D8FA-4051-508A-3CB4B97FF84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49358" y="4332827"/>
            <a:ext cx="1465423" cy="2254498"/>
          </a:xfrm>
          <a:prstGeom prst="rect">
            <a:avLst/>
          </a:prstGeom>
          <a:effectLst>
            <a:outerShdw blurRad="512294" dist="115968" dir="2040000" sx="81566" sy="81566" algn="ctr" rotWithShape="0">
              <a:schemeClr val="tx1">
                <a:alpha val="88000"/>
              </a:schemeClr>
            </a:outerShdw>
          </a:effectLst>
        </p:spPr>
      </p:pic>
      <p:pic>
        <p:nvPicPr>
          <p:cNvPr id="34" name="Picture 33">
            <a:extLst>
              <a:ext uri="{FF2B5EF4-FFF2-40B4-BE49-F238E27FC236}">
                <a16:creationId xmlns:a16="http://schemas.microsoft.com/office/drawing/2014/main" id="{4C6026B3-8DE1-9266-9D14-92E34878B0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48600" y="4528788"/>
            <a:ext cx="1544071" cy="1821193"/>
          </a:xfrm>
          <a:prstGeom prst="rect">
            <a:avLst/>
          </a:prstGeom>
          <a:effectLst>
            <a:outerShdw blurRad="512294" dist="115968" dir="2040000" sx="81566" sy="81566" algn="ctr" rotWithShape="0">
              <a:schemeClr val="tx1">
                <a:alpha val="88000"/>
              </a:schemeClr>
            </a:outerShdw>
          </a:effectLst>
        </p:spPr>
      </p:pic>
      <p:pic>
        <p:nvPicPr>
          <p:cNvPr id="36" name="Picture 35">
            <a:extLst>
              <a:ext uri="{FF2B5EF4-FFF2-40B4-BE49-F238E27FC236}">
                <a16:creationId xmlns:a16="http://schemas.microsoft.com/office/drawing/2014/main" id="{4AB4BDF9-6AB8-7D55-7975-6D8358BFD1F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52204" y="4338581"/>
            <a:ext cx="1446560" cy="2229452"/>
          </a:xfrm>
          <a:prstGeom prst="rect">
            <a:avLst/>
          </a:prstGeom>
          <a:effectLst>
            <a:outerShdw blurRad="512294" dist="115968" dir="2040000" sx="81566" sy="81566" algn="ctr" rotWithShape="0">
              <a:schemeClr val="tx1">
                <a:alpha val="88000"/>
              </a:schemeClr>
            </a:outerShdw>
          </a:effectLst>
        </p:spPr>
      </p:pic>
      <p:pic>
        <p:nvPicPr>
          <p:cNvPr id="38" name="Picture 37">
            <a:extLst>
              <a:ext uri="{FF2B5EF4-FFF2-40B4-BE49-F238E27FC236}">
                <a16:creationId xmlns:a16="http://schemas.microsoft.com/office/drawing/2014/main" id="{41463883-D23E-E4FA-F807-93CD66424B7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82065" y="4410763"/>
            <a:ext cx="1448968" cy="2087496"/>
          </a:xfrm>
          <a:prstGeom prst="rect">
            <a:avLst/>
          </a:prstGeom>
          <a:effectLst>
            <a:outerShdw blurRad="512294" dist="115968" dir="2040000" sx="81566" sy="81566" algn="ctr" rotWithShape="0">
              <a:schemeClr val="tx1">
                <a:alpha val="88000"/>
              </a:schemeClr>
            </a:outerShdw>
          </a:effectLst>
        </p:spPr>
      </p:pic>
      <p:pic>
        <p:nvPicPr>
          <p:cNvPr id="40" name="Picture 39">
            <a:extLst>
              <a:ext uri="{FF2B5EF4-FFF2-40B4-BE49-F238E27FC236}">
                <a16:creationId xmlns:a16="http://schemas.microsoft.com/office/drawing/2014/main" id="{BBAACCF7-A708-7B5A-58E3-A9727C48249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80512" y="6994992"/>
            <a:ext cx="1482421" cy="2283731"/>
          </a:xfrm>
          <a:prstGeom prst="rect">
            <a:avLst/>
          </a:prstGeom>
          <a:effectLst>
            <a:outerShdw blurRad="512294" dist="115968" dir="2040000" sx="81566" sy="81566" algn="ctr" rotWithShape="0">
              <a:schemeClr val="tx1">
                <a:alpha val="88000"/>
              </a:schemeClr>
            </a:outerShdw>
          </a:effectLst>
        </p:spPr>
      </p:pic>
      <p:pic>
        <p:nvPicPr>
          <p:cNvPr id="42" name="Picture 41">
            <a:extLst>
              <a:ext uri="{FF2B5EF4-FFF2-40B4-BE49-F238E27FC236}">
                <a16:creationId xmlns:a16="http://schemas.microsoft.com/office/drawing/2014/main" id="{4E37B2AF-FFEB-C168-F099-A8B49CD41AAA}"/>
              </a:ext>
            </a:extLst>
          </p:cNvPr>
          <p:cNvPicPr>
            <a:picLocks noChangeAspect="1"/>
          </p:cNvPicPr>
          <p:nvPr/>
        </p:nvPicPr>
        <p:blipFill>
          <a:blip r:embed="rId12"/>
          <a:srcRect/>
          <a:stretch/>
        </p:blipFill>
        <p:spPr>
          <a:xfrm>
            <a:off x="3987742" y="6993139"/>
            <a:ext cx="1491129" cy="2285584"/>
          </a:xfrm>
          <a:prstGeom prst="rect">
            <a:avLst/>
          </a:prstGeom>
          <a:effectLst>
            <a:outerShdw blurRad="512294" dist="115968" dir="2040000" sx="81566" sy="81566" algn="ctr" rotWithShape="0">
              <a:schemeClr val="tx1">
                <a:alpha val="88000"/>
              </a:schemeClr>
            </a:outerShdw>
          </a:effectLst>
        </p:spPr>
      </p:pic>
      <p:pic>
        <p:nvPicPr>
          <p:cNvPr id="44" name="Picture 43">
            <a:extLst>
              <a:ext uri="{FF2B5EF4-FFF2-40B4-BE49-F238E27FC236}">
                <a16:creationId xmlns:a16="http://schemas.microsoft.com/office/drawing/2014/main" id="{76C174C3-D617-0DA6-7707-96A84E66F48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941843" y="6999350"/>
            <a:ext cx="1491130" cy="2273162"/>
          </a:xfrm>
          <a:prstGeom prst="rect">
            <a:avLst/>
          </a:prstGeom>
          <a:effectLst>
            <a:outerShdw blurRad="512294" dist="115968" dir="2040000" sx="81566" sy="81566" algn="ctr" rotWithShape="0">
              <a:schemeClr val="tx1">
                <a:alpha val="88000"/>
              </a:schemeClr>
            </a:outerShdw>
          </a:effectLst>
        </p:spPr>
      </p:pic>
      <p:pic>
        <p:nvPicPr>
          <p:cNvPr id="46" name="Picture 45">
            <a:extLst>
              <a:ext uri="{FF2B5EF4-FFF2-40B4-BE49-F238E27FC236}">
                <a16:creationId xmlns:a16="http://schemas.microsoft.com/office/drawing/2014/main" id="{BAE74243-1148-A4F2-F0EF-F916B2125975}"/>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899845" y="7043003"/>
            <a:ext cx="1439214" cy="2194019"/>
          </a:xfrm>
          <a:prstGeom prst="rect">
            <a:avLst/>
          </a:prstGeom>
          <a:effectLst>
            <a:outerShdw blurRad="512294" dist="115968" dir="2040000" sx="81566" sy="81566" algn="ctr" rotWithShape="0">
              <a:schemeClr val="tx1">
                <a:alpha val="88000"/>
              </a:schemeClr>
            </a:outerShdw>
          </a:effectLst>
        </p:spPr>
      </p:pic>
      <p:pic>
        <p:nvPicPr>
          <p:cNvPr id="48" name="Picture 47">
            <a:extLst>
              <a:ext uri="{FF2B5EF4-FFF2-40B4-BE49-F238E27FC236}">
                <a16:creationId xmlns:a16="http://schemas.microsoft.com/office/drawing/2014/main" id="{E0607DE3-C6E0-E17E-0726-3FDBEA5D7B51}"/>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926874" y="6993139"/>
            <a:ext cx="1485982" cy="2293748"/>
          </a:xfrm>
          <a:prstGeom prst="rect">
            <a:avLst/>
          </a:prstGeom>
          <a:effectLst>
            <a:outerShdw blurRad="512294" dist="115968" dir="2040000" sx="81566" sy="81566" algn="ctr" rotWithShape="0">
              <a:schemeClr val="tx1">
                <a:alpha val="88000"/>
              </a:schemeClr>
            </a:outerShdw>
          </a:effectLst>
        </p:spPr>
      </p:pic>
      <p:pic>
        <p:nvPicPr>
          <p:cNvPr id="50" name="Picture 49">
            <a:extLst>
              <a:ext uri="{FF2B5EF4-FFF2-40B4-BE49-F238E27FC236}">
                <a16:creationId xmlns:a16="http://schemas.microsoft.com/office/drawing/2014/main" id="{A7FBF4A5-7758-8509-B54D-8FD9D89A04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868170" y="7041366"/>
            <a:ext cx="1458784" cy="2236558"/>
          </a:xfrm>
          <a:prstGeom prst="rect">
            <a:avLst/>
          </a:prstGeom>
          <a:effectLst>
            <a:outerShdw blurRad="512294" dist="115968" dir="2040000" sx="81566" sy="81566" algn="ctr" rotWithShape="0">
              <a:schemeClr val="tx1">
                <a:alpha val="88000"/>
              </a:schemeClr>
            </a:outerShdw>
          </a:effectLst>
        </p:spPr>
      </p:pic>
      <p:pic>
        <p:nvPicPr>
          <p:cNvPr id="4" name="Picture 3">
            <a:extLst>
              <a:ext uri="{FF2B5EF4-FFF2-40B4-BE49-F238E27FC236}">
                <a16:creationId xmlns:a16="http://schemas.microsoft.com/office/drawing/2014/main" id="{7868A4B6-EB81-A68E-7A16-A17163184C2A}"/>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951382" y="1230685"/>
            <a:ext cx="1442949" cy="2242926"/>
          </a:xfrm>
          <a:prstGeom prst="rect">
            <a:avLst/>
          </a:prstGeom>
          <a:ln>
            <a:noFill/>
          </a:ln>
          <a:effectLst>
            <a:outerShdw blurRad="508000" dist="381076" dir="3350171" sx="82000" sy="82000" algn="tl" rotWithShape="0">
              <a:srgbClr val="333333">
                <a:alpha val="88000"/>
              </a:srgbClr>
            </a:outerShdw>
          </a:effectLst>
        </p:spPr>
      </p:pic>
    </p:spTree>
    <p:extLst>
      <p:ext uri="{BB962C8B-B14F-4D97-AF65-F5344CB8AC3E}">
        <p14:creationId xmlns:p14="http://schemas.microsoft.com/office/powerpoint/2010/main" val="385522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29E1C9F-0250-CE6A-132A-5D282446CC16}"/>
              </a:ext>
            </a:extLst>
          </p:cNvPr>
          <p:cNvSpPr txBox="1">
            <a:spLocks/>
          </p:cNvSpPr>
          <p:nvPr/>
        </p:nvSpPr>
        <p:spPr>
          <a:xfrm>
            <a:off x="1143000" y="1581670"/>
            <a:ext cx="3962399" cy="1551707"/>
          </a:xfrm>
          <a:prstGeom prst="rect">
            <a:avLst/>
          </a:prstGeom>
        </p:spPr>
        <p:txBody>
          <a:bodyPr vert="horz" wrap="square" lIns="0" tIns="12700" rIns="0" bIns="0" rtlCol="0">
            <a:spAutoFit/>
          </a:bodyPr>
          <a:lstStyle>
            <a:lvl1pPr>
              <a:defRPr sz="6000" b="0" i="0">
                <a:solidFill>
                  <a:schemeClr val="bg1"/>
                </a:solidFill>
                <a:latin typeface="Arial Black"/>
                <a:ea typeface="+mj-ea"/>
                <a:cs typeface="Arial Black"/>
              </a:defRPr>
            </a:lvl1pPr>
          </a:lstStyle>
          <a:p>
            <a:pPr marL="12700" marR="5080">
              <a:spcBef>
                <a:spcPts val="100"/>
              </a:spcBef>
            </a:pPr>
            <a:r>
              <a:rPr lang="en-GB" sz="5000" dirty="0"/>
              <a:t>This year’s books</a:t>
            </a:r>
          </a:p>
        </p:txBody>
      </p:sp>
      <p:pic>
        <p:nvPicPr>
          <p:cNvPr id="22" name="Picture 21">
            <a:extLst>
              <a:ext uri="{FF2B5EF4-FFF2-40B4-BE49-F238E27FC236}">
                <a16:creationId xmlns:a16="http://schemas.microsoft.com/office/drawing/2014/main" id="{7F709984-854A-5A1D-072F-521E66EEE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7354" y="1239871"/>
            <a:ext cx="1466296" cy="2235304"/>
          </a:xfrm>
          <a:prstGeom prst="rect">
            <a:avLst/>
          </a:prstGeom>
          <a:effectLst>
            <a:outerShdw blurRad="512294" dist="115968" dir="2040000" sx="81566" sy="81566" algn="ctr" rotWithShape="0">
              <a:schemeClr val="tx1">
                <a:alpha val="88000"/>
              </a:schemeClr>
            </a:outerShdw>
          </a:effectLst>
        </p:spPr>
      </p:pic>
      <p:pic>
        <p:nvPicPr>
          <p:cNvPr id="24" name="Picture 23">
            <a:extLst>
              <a:ext uri="{FF2B5EF4-FFF2-40B4-BE49-F238E27FC236}">
                <a16:creationId xmlns:a16="http://schemas.microsoft.com/office/drawing/2014/main" id="{44405A0F-37CF-1D1F-DABF-A044299F45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17134" y="1234028"/>
            <a:ext cx="1478381" cy="2249710"/>
          </a:xfrm>
          <a:prstGeom prst="rect">
            <a:avLst/>
          </a:prstGeom>
          <a:effectLst>
            <a:outerShdw blurRad="512294" dist="115968" dir="2040000" sx="81566" sy="81566" algn="ctr" rotWithShape="0">
              <a:schemeClr val="tx1">
                <a:alpha val="88000"/>
              </a:schemeClr>
            </a:outerShdw>
          </a:effectLst>
        </p:spPr>
      </p:pic>
      <p:pic>
        <p:nvPicPr>
          <p:cNvPr id="26" name="Picture 25">
            <a:extLst>
              <a:ext uri="{FF2B5EF4-FFF2-40B4-BE49-F238E27FC236}">
                <a16:creationId xmlns:a16="http://schemas.microsoft.com/office/drawing/2014/main" id="{6B9E5D5F-5487-D0E4-18B6-D93AF40A7A1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86370" y="1230685"/>
            <a:ext cx="1478347" cy="2253676"/>
          </a:xfrm>
          <a:prstGeom prst="rect">
            <a:avLst/>
          </a:prstGeom>
          <a:effectLst>
            <a:outerShdw blurRad="512294" dist="115968" dir="2040000" sx="81566" sy="81566" algn="ctr" rotWithShape="0">
              <a:schemeClr val="tx1">
                <a:alpha val="88000"/>
              </a:schemeClr>
            </a:outerShdw>
          </a:effectLst>
        </p:spPr>
      </p:pic>
      <p:pic>
        <p:nvPicPr>
          <p:cNvPr id="28" name="Picture 27">
            <a:extLst>
              <a:ext uri="{FF2B5EF4-FFF2-40B4-BE49-F238E27FC236}">
                <a16:creationId xmlns:a16="http://schemas.microsoft.com/office/drawing/2014/main" id="{0192900F-9BA1-9495-1A49-5FE7C31F29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0505" y="4310738"/>
            <a:ext cx="1465261" cy="2257295"/>
          </a:xfrm>
          <a:prstGeom prst="rect">
            <a:avLst/>
          </a:prstGeom>
          <a:effectLst>
            <a:outerShdw blurRad="512294" dist="115968" dir="2040000" sx="81566" sy="81566" algn="ctr" rotWithShape="0">
              <a:schemeClr val="tx1">
                <a:alpha val="88000"/>
              </a:schemeClr>
            </a:outerShdw>
          </a:effectLst>
        </p:spPr>
      </p:pic>
      <p:pic>
        <p:nvPicPr>
          <p:cNvPr id="30" name="Picture 29">
            <a:extLst>
              <a:ext uri="{FF2B5EF4-FFF2-40B4-BE49-F238E27FC236}">
                <a16:creationId xmlns:a16="http://schemas.microsoft.com/office/drawing/2014/main" id="{9051C3E3-3800-7056-2F5F-FFAB4231BF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45978" y="4333304"/>
            <a:ext cx="1478887" cy="2253542"/>
          </a:xfrm>
          <a:prstGeom prst="rect">
            <a:avLst/>
          </a:prstGeom>
          <a:effectLst>
            <a:outerShdw blurRad="512294" dist="115968" dir="2040000" sx="81566" sy="81566" algn="ctr" rotWithShape="0">
              <a:schemeClr val="tx1">
                <a:alpha val="88000"/>
              </a:schemeClr>
            </a:outerShdw>
          </a:effectLst>
        </p:spPr>
      </p:pic>
      <p:pic>
        <p:nvPicPr>
          <p:cNvPr id="32" name="Picture 31">
            <a:extLst>
              <a:ext uri="{FF2B5EF4-FFF2-40B4-BE49-F238E27FC236}">
                <a16:creationId xmlns:a16="http://schemas.microsoft.com/office/drawing/2014/main" id="{650887BC-231D-0022-22B7-DBFA02B8E75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49358" y="4332827"/>
            <a:ext cx="1465423" cy="2254498"/>
          </a:xfrm>
          <a:prstGeom prst="rect">
            <a:avLst/>
          </a:prstGeom>
          <a:effectLst>
            <a:outerShdw blurRad="512294" dist="115968" dir="2040000" sx="81566" sy="81566" algn="ctr" rotWithShape="0">
              <a:schemeClr val="tx1">
                <a:alpha val="88000"/>
              </a:schemeClr>
            </a:outerShdw>
          </a:effectLst>
        </p:spPr>
      </p:pic>
      <p:pic>
        <p:nvPicPr>
          <p:cNvPr id="34" name="Picture 33">
            <a:extLst>
              <a:ext uri="{FF2B5EF4-FFF2-40B4-BE49-F238E27FC236}">
                <a16:creationId xmlns:a16="http://schemas.microsoft.com/office/drawing/2014/main" id="{E501E158-E3E4-F022-A77C-4AAE50D0D21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848600" y="4528788"/>
            <a:ext cx="1544071" cy="1821193"/>
          </a:xfrm>
          <a:prstGeom prst="rect">
            <a:avLst/>
          </a:prstGeom>
          <a:effectLst>
            <a:outerShdw blurRad="512294" dist="115968" dir="2040000" sx="81566" sy="81566" algn="ctr" rotWithShape="0">
              <a:schemeClr val="tx1">
                <a:alpha val="88000"/>
              </a:schemeClr>
            </a:outerShdw>
          </a:effectLst>
        </p:spPr>
      </p:pic>
      <p:pic>
        <p:nvPicPr>
          <p:cNvPr id="36" name="Picture 35">
            <a:extLst>
              <a:ext uri="{FF2B5EF4-FFF2-40B4-BE49-F238E27FC236}">
                <a16:creationId xmlns:a16="http://schemas.microsoft.com/office/drawing/2014/main" id="{73D79D70-9763-A9AE-44C8-48A6023FDE0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52204" y="4338581"/>
            <a:ext cx="1446560" cy="2229452"/>
          </a:xfrm>
          <a:prstGeom prst="rect">
            <a:avLst/>
          </a:prstGeom>
          <a:effectLst>
            <a:outerShdw blurRad="512294" dist="115968" dir="2040000" sx="81566" sy="81566" algn="ctr" rotWithShape="0">
              <a:schemeClr val="tx1">
                <a:alpha val="88000"/>
              </a:schemeClr>
            </a:outerShdw>
          </a:effectLst>
        </p:spPr>
      </p:pic>
      <p:pic>
        <p:nvPicPr>
          <p:cNvPr id="38" name="Picture 37">
            <a:extLst>
              <a:ext uri="{FF2B5EF4-FFF2-40B4-BE49-F238E27FC236}">
                <a16:creationId xmlns:a16="http://schemas.microsoft.com/office/drawing/2014/main" id="{861BF28B-DB23-5C56-25F1-D3920F43939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882065" y="4410763"/>
            <a:ext cx="1448968" cy="2087496"/>
          </a:xfrm>
          <a:prstGeom prst="rect">
            <a:avLst/>
          </a:prstGeom>
          <a:effectLst>
            <a:outerShdw blurRad="512294" dist="115968" dir="2040000" sx="81566" sy="81566" algn="ctr" rotWithShape="0">
              <a:schemeClr val="tx1">
                <a:alpha val="88000"/>
              </a:schemeClr>
            </a:outerShdw>
          </a:effectLst>
        </p:spPr>
      </p:pic>
      <p:pic>
        <p:nvPicPr>
          <p:cNvPr id="40" name="Picture 39">
            <a:extLst>
              <a:ext uri="{FF2B5EF4-FFF2-40B4-BE49-F238E27FC236}">
                <a16:creationId xmlns:a16="http://schemas.microsoft.com/office/drawing/2014/main" id="{58E76363-EDF4-517B-4C05-12594380EA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980512" y="6994992"/>
            <a:ext cx="1482421" cy="2283731"/>
          </a:xfrm>
          <a:prstGeom prst="rect">
            <a:avLst/>
          </a:prstGeom>
          <a:effectLst>
            <a:outerShdw blurRad="512294" dist="115968" dir="2040000" sx="81566" sy="81566" algn="ctr" rotWithShape="0">
              <a:schemeClr val="tx1">
                <a:alpha val="88000"/>
              </a:schemeClr>
            </a:outerShdw>
          </a:effectLst>
        </p:spPr>
      </p:pic>
      <p:pic>
        <p:nvPicPr>
          <p:cNvPr id="42" name="Picture 41">
            <a:extLst>
              <a:ext uri="{FF2B5EF4-FFF2-40B4-BE49-F238E27FC236}">
                <a16:creationId xmlns:a16="http://schemas.microsoft.com/office/drawing/2014/main" id="{5EE89CC8-6FC4-A0B0-C9C7-D47C52AE1A69}"/>
              </a:ext>
            </a:extLst>
          </p:cNvPr>
          <p:cNvPicPr>
            <a:picLocks noChangeAspect="1"/>
          </p:cNvPicPr>
          <p:nvPr/>
        </p:nvPicPr>
        <p:blipFill>
          <a:blip r:embed="rId12"/>
          <a:srcRect/>
          <a:stretch/>
        </p:blipFill>
        <p:spPr>
          <a:xfrm>
            <a:off x="3987742" y="6993139"/>
            <a:ext cx="1491129" cy="2285584"/>
          </a:xfrm>
          <a:prstGeom prst="rect">
            <a:avLst/>
          </a:prstGeom>
          <a:effectLst>
            <a:outerShdw blurRad="512294" dist="115968" dir="2040000" sx="81566" sy="81566" algn="ctr" rotWithShape="0">
              <a:schemeClr val="tx1">
                <a:alpha val="88000"/>
              </a:schemeClr>
            </a:outerShdw>
          </a:effectLst>
        </p:spPr>
      </p:pic>
      <p:pic>
        <p:nvPicPr>
          <p:cNvPr id="44" name="Picture 43">
            <a:extLst>
              <a:ext uri="{FF2B5EF4-FFF2-40B4-BE49-F238E27FC236}">
                <a16:creationId xmlns:a16="http://schemas.microsoft.com/office/drawing/2014/main" id="{37AE9203-978C-1476-D52C-C1F653BBAA3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941843" y="6999350"/>
            <a:ext cx="1491130" cy="2273162"/>
          </a:xfrm>
          <a:prstGeom prst="rect">
            <a:avLst/>
          </a:prstGeom>
          <a:effectLst>
            <a:outerShdw blurRad="512294" dist="115968" dir="2040000" sx="81566" sy="81566" algn="ctr" rotWithShape="0">
              <a:schemeClr val="tx1">
                <a:alpha val="88000"/>
              </a:schemeClr>
            </a:outerShdw>
          </a:effectLst>
        </p:spPr>
      </p:pic>
      <p:pic>
        <p:nvPicPr>
          <p:cNvPr id="46" name="Picture 45">
            <a:extLst>
              <a:ext uri="{FF2B5EF4-FFF2-40B4-BE49-F238E27FC236}">
                <a16:creationId xmlns:a16="http://schemas.microsoft.com/office/drawing/2014/main" id="{37293016-E566-5AF8-1018-835F68F2096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7899845" y="7043003"/>
            <a:ext cx="1439214" cy="2194019"/>
          </a:xfrm>
          <a:prstGeom prst="rect">
            <a:avLst/>
          </a:prstGeom>
          <a:effectLst>
            <a:outerShdw blurRad="512294" dist="115968" dir="2040000" sx="81566" sy="81566" algn="ctr" rotWithShape="0">
              <a:schemeClr val="tx1">
                <a:alpha val="88000"/>
              </a:schemeClr>
            </a:outerShdw>
          </a:effectLst>
        </p:spPr>
      </p:pic>
      <p:pic>
        <p:nvPicPr>
          <p:cNvPr id="48" name="Picture 47">
            <a:extLst>
              <a:ext uri="{FF2B5EF4-FFF2-40B4-BE49-F238E27FC236}">
                <a16:creationId xmlns:a16="http://schemas.microsoft.com/office/drawing/2014/main" id="{AD5C99FC-DAB5-FACB-82FE-FE347C24A38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926874" y="6993139"/>
            <a:ext cx="1485982" cy="2293748"/>
          </a:xfrm>
          <a:prstGeom prst="rect">
            <a:avLst/>
          </a:prstGeom>
          <a:effectLst>
            <a:outerShdw blurRad="512294" dist="115968" dir="2040000" sx="81566" sy="81566" algn="ctr" rotWithShape="0">
              <a:schemeClr val="tx1">
                <a:alpha val="88000"/>
              </a:schemeClr>
            </a:outerShdw>
          </a:effectLst>
        </p:spPr>
      </p:pic>
      <p:pic>
        <p:nvPicPr>
          <p:cNvPr id="50" name="Picture 49">
            <a:extLst>
              <a:ext uri="{FF2B5EF4-FFF2-40B4-BE49-F238E27FC236}">
                <a16:creationId xmlns:a16="http://schemas.microsoft.com/office/drawing/2014/main" id="{A18FA47F-8E21-CAC8-3D4E-957F4AF7721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868170" y="7041366"/>
            <a:ext cx="1458784" cy="2236558"/>
          </a:xfrm>
          <a:prstGeom prst="rect">
            <a:avLst/>
          </a:prstGeom>
          <a:effectLst>
            <a:outerShdw blurRad="512294" dist="115968" dir="2040000" sx="81566" sy="81566" algn="ctr" rotWithShape="0">
              <a:schemeClr val="tx1">
                <a:alpha val="88000"/>
              </a:schemeClr>
            </a:outerShdw>
          </a:effectLst>
        </p:spPr>
      </p:pic>
      <p:pic>
        <p:nvPicPr>
          <p:cNvPr id="4" name="Picture 3">
            <a:extLst>
              <a:ext uri="{FF2B5EF4-FFF2-40B4-BE49-F238E27FC236}">
                <a16:creationId xmlns:a16="http://schemas.microsoft.com/office/drawing/2014/main" id="{1DAD9099-96B0-C5CF-E839-409E50AB3E7F}"/>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5951382" y="1230685"/>
            <a:ext cx="1442949" cy="2242926"/>
          </a:xfrm>
          <a:prstGeom prst="rect">
            <a:avLst/>
          </a:prstGeom>
          <a:ln>
            <a:noFill/>
          </a:ln>
          <a:effectLst>
            <a:outerShdw blurRad="508000" dist="381076" dir="3350171" sx="82000" sy="82000" algn="tl" rotWithShape="0">
              <a:srgbClr val="333333">
                <a:alpha val="88000"/>
              </a:srgbClr>
            </a:outerShdw>
          </a:effectLst>
        </p:spPr>
      </p:pic>
    </p:spTree>
    <p:extLst>
      <p:ext uri="{BB962C8B-B14F-4D97-AF65-F5344CB8AC3E}">
        <p14:creationId xmlns:p14="http://schemas.microsoft.com/office/powerpoint/2010/main" val="1940443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CB933B1D-A3D5-AF6E-FBA9-EDBA1AB0AE2B}"/>
              </a:ext>
            </a:extLst>
          </p:cNvPr>
          <p:cNvSpPr txBox="1"/>
          <p:nvPr/>
        </p:nvSpPr>
        <p:spPr>
          <a:xfrm>
            <a:off x="4191000" y="4400550"/>
            <a:ext cx="9829800" cy="4397999"/>
          </a:xfrm>
          <a:prstGeom prst="rect">
            <a:avLst/>
          </a:prstGeom>
        </p:spPr>
        <p:txBody>
          <a:bodyPr vert="horz" wrap="square" lIns="0" tIns="139065" rIns="0" bIns="0" rtlCol="0">
            <a:spAutoFit/>
          </a:bodyPr>
          <a:lstStyle/>
          <a:p>
            <a:pPr marL="12700">
              <a:spcBef>
                <a:spcPts val="1095"/>
              </a:spcBef>
            </a:pPr>
            <a:r>
              <a:rPr lang="en-GB" sz="2400" b="1" dirty="0">
                <a:solidFill>
                  <a:schemeClr val="bg1"/>
                </a:solidFill>
                <a:latin typeface="Arial"/>
                <a:cs typeface="Arial"/>
              </a:rPr>
              <a:t>Genre:</a:t>
            </a:r>
            <a:r>
              <a:rPr lang="en-GB" sz="2400" b="1" spc="-120" dirty="0">
                <a:solidFill>
                  <a:schemeClr val="bg1"/>
                </a:solidFill>
                <a:latin typeface="Arial"/>
                <a:cs typeface="Arial"/>
              </a:rPr>
              <a:t> </a:t>
            </a:r>
            <a:r>
              <a:rPr lang="en-GB" sz="2400" spc="-120" dirty="0">
                <a:solidFill>
                  <a:schemeClr val="bg1"/>
                </a:solidFill>
                <a:latin typeface="Arial" panose="020B0604020202020204" pitchFamily="34" charset="0"/>
                <a:cs typeface="Arial" panose="020B0604020202020204" pitchFamily="34" charset="0"/>
              </a:rPr>
              <a:t>adventure, thriller</a:t>
            </a:r>
          </a:p>
          <a:p>
            <a:pPr marL="12700">
              <a:spcBef>
                <a:spcPts val="1095"/>
              </a:spcBef>
            </a:pPr>
            <a:r>
              <a:rPr lang="en-GB" sz="2400" b="1" dirty="0">
                <a:solidFill>
                  <a:schemeClr val="bg1"/>
                </a:solidFill>
                <a:latin typeface="Arial"/>
                <a:cs typeface="Arial"/>
              </a:rPr>
              <a:t>Key themes: </a:t>
            </a:r>
            <a:r>
              <a:rPr lang="en-GB" sz="2400" dirty="0">
                <a:solidFill>
                  <a:schemeClr val="bg1"/>
                </a:solidFill>
                <a:effectLst/>
                <a:latin typeface="Arial" panose="020B0604020202020204" pitchFamily="34" charset="0"/>
                <a:cs typeface="Arial" panose="020B0604020202020204" pitchFamily="34" charset="0"/>
              </a:rPr>
              <a:t>conservation, friendship, survival</a:t>
            </a:r>
          </a:p>
          <a:p>
            <a:pPr marL="12700">
              <a:spcBef>
                <a:spcPts val="1095"/>
              </a:spcBef>
            </a:pPr>
            <a:r>
              <a:rPr lang="en-GB" sz="2400" dirty="0">
                <a:solidFill>
                  <a:schemeClr val="bg1"/>
                </a:solidFill>
                <a:effectLst/>
                <a:latin typeface="Arial" panose="020B0604020202020204" pitchFamily="34" charset="0"/>
                <a:cs typeface="Arial" panose="020B0604020202020204" pitchFamily="34" charset="0"/>
              </a:rPr>
              <a:t>A fast-paced adventure survival story full of twists and turns. </a:t>
            </a:r>
          </a:p>
          <a:p>
            <a:pPr marL="12700">
              <a:spcBef>
                <a:spcPts val="1095"/>
              </a:spcBef>
            </a:pPr>
            <a:r>
              <a:rPr lang="en-GB" sz="2400" kern="1200" dirty="0">
                <a:solidFill>
                  <a:schemeClr val="bg1"/>
                </a:solidFill>
              </a:rPr>
              <a:t>Jessica’s pretty annoyed about being dragged along on another of her parents’ scientific research trips. Latest destination: the Amazon rainforest. But when she stumbles onto an incredible secret about a rare frog, she and her new friend Renata find themselves caught between the dangers of the rainforest and a ruthless billionaire who will do anything to get their hands on the frog. </a:t>
            </a:r>
          </a:p>
          <a:p>
            <a:pPr marL="12700">
              <a:spcBef>
                <a:spcPts val="1095"/>
              </a:spcBef>
            </a:pPr>
            <a:r>
              <a:rPr lang="en-GB" sz="2400" b="1" dirty="0">
                <a:solidFill>
                  <a:schemeClr val="bg1"/>
                </a:solidFill>
                <a:latin typeface="Arial"/>
                <a:cs typeface="Arial"/>
              </a:rPr>
              <a:t>Pages: </a:t>
            </a:r>
            <a:r>
              <a:rPr lang="en-GB" sz="2400" dirty="0">
                <a:solidFill>
                  <a:schemeClr val="bg1"/>
                </a:solidFill>
                <a:latin typeface="Arial"/>
                <a:cs typeface="Arial"/>
              </a:rPr>
              <a:t>288</a:t>
            </a:r>
            <a:endParaRPr sz="2400" dirty="0">
              <a:solidFill>
                <a:schemeClr val="bg1"/>
              </a:solidFill>
              <a:latin typeface="Arial"/>
              <a:cs typeface="Arial"/>
            </a:endParaRPr>
          </a:p>
        </p:txBody>
      </p:sp>
      <p:sp>
        <p:nvSpPr>
          <p:cNvPr id="5" name="object 4">
            <a:extLst>
              <a:ext uri="{FF2B5EF4-FFF2-40B4-BE49-F238E27FC236}">
                <a16:creationId xmlns:a16="http://schemas.microsoft.com/office/drawing/2014/main" id="{4F342B01-8F44-9B38-E436-5C0872926DA4}"/>
              </a:ext>
            </a:extLst>
          </p:cNvPr>
          <p:cNvSpPr txBox="1">
            <a:spLocks noGrp="1"/>
          </p:cNvSpPr>
          <p:nvPr>
            <p:ph type="title" idx="4294967295"/>
          </p:nvPr>
        </p:nvSpPr>
        <p:spPr>
          <a:xfrm>
            <a:off x="831300" y="583988"/>
            <a:ext cx="10354310" cy="1692910"/>
          </a:xfrm>
          <a:prstGeom prst="rect">
            <a:avLst/>
          </a:prstGeom>
        </p:spPr>
        <p:txBody>
          <a:bodyPr vert="horz" wrap="square" lIns="0" tIns="90170" rIns="0" bIns="0" rtlCol="0">
            <a:spAutoFit/>
          </a:bodyPr>
          <a:lstStyle/>
          <a:p>
            <a:pPr marL="12700" lvl="0">
              <a:lnSpc>
                <a:spcPct val="100000"/>
              </a:lnSpc>
              <a:spcBef>
                <a:spcPts val="710"/>
              </a:spcBef>
            </a:pPr>
            <a:r>
              <a:rPr lang="en-GB" sz="6000" kern="0" spc="-90" dirty="0">
                <a:solidFill>
                  <a:prstClr val="white"/>
                </a:solidFill>
                <a:latin typeface="Arial Black"/>
                <a:cs typeface="Arial Black"/>
              </a:rPr>
              <a:t>Toxic</a:t>
            </a:r>
            <a:br>
              <a:rPr lang="en-GB" sz="6000" kern="0" spc="-100" dirty="0">
                <a:solidFill>
                  <a:prstClr val="white"/>
                </a:solidFill>
                <a:latin typeface="Arial Black"/>
                <a:cs typeface="Arial Black"/>
              </a:rPr>
            </a:br>
            <a:r>
              <a:rPr lang="en-GB" sz="4100" b="1" kern="0" dirty="0">
                <a:solidFill>
                  <a:prstClr val="white"/>
                </a:solidFill>
                <a:latin typeface="Arial"/>
                <a:cs typeface="Arial"/>
              </a:rPr>
              <a:t>By Mitch Johnson</a:t>
            </a:r>
            <a:endParaRPr lang="en-GB" sz="4100" dirty="0">
              <a:latin typeface="Arial"/>
              <a:cs typeface="Arial"/>
            </a:endParaRPr>
          </a:p>
        </p:txBody>
      </p:sp>
      <p:pic>
        <p:nvPicPr>
          <p:cNvPr id="6" name="Picture 5">
            <a:extLst>
              <a:ext uri="{FF2B5EF4-FFF2-40B4-BE49-F238E27FC236}">
                <a16:creationId xmlns:a16="http://schemas.microsoft.com/office/drawing/2014/main" id="{201A8871-A44E-0A36-EB54-52AD98BB4C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3735280"/>
            <a:ext cx="3124200" cy="485627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20602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4">
            <a:extLst>
              <a:ext uri="{FF2B5EF4-FFF2-40B4-BE49-F238E27FC236}">
                <a16:creationId xmlns:a16="http://schemas.microsoft.com/office/drawing/2014/main" id="{4C514371-98C7-22E8-1320-1088ADC48CE4}"/>
              </a:ext>
            </a:extLst>
          </p:cNvPr>
          <p:cNvSpPr txBox="1">
            <a:spLocks/>
          </p:cNvSpPr>
          <p:nvPr/>
        </p:nvSpPr>
        <p:spPr>
          <a:xfrm>
            <a:off x="4185920" y="4381500"/>
            <a:ext cx="9758680" cy="4767843"/>
          </a:xfrm>
          <a:prstGeom prst="rect">
            <a:avLst/>
          </a:prstGeom>
        </p:spPr>
        <p:txBody>
          <a:bodyPr vert="horz" wrap="square" lIns="0" tIns="139572"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095"/>
              </a:spcBef>
            </a:pPr>
            <a:r>
              <a:rPr kumimoji="0" lang="en-GB" sz="2400" b="1" i="0" u="none" strike="noStrike" kern="0" cap="none" spc="0" normalizeH="0" baseline="0" noProof="0" dirty="0">
                <a:ln>
                  <a:noFill/>
                </a:ln>
                <a:effectLst/>
                <a:uLnTx/>
                <a:uFillTx/>
                <a:latin typeface="Arial"/>
                <a:ea typeface="+mn-ea"/>
                <a:cs typeface="Arial"/>
              </a:rPr>
              <a:t>Genre:</a:t>
            </a:r>
            <a:r>
              <a:rPr kumimoji="0" lang="en-GB" sz="2400" b="1" i="0" u="none" strike="noStrike" kern="0" cap="none" spc="-55" normalizeH="0" baseline="0" noProof="0" dirty="0">
                <a:ln>
                  <a:noFill/>
                </a:ln>
                <a:effectLst/>
                <a:uLnTx/>
                <a:uFillTx/>
                <a:latin typeface="Arial"/>
                <a:ea typeface="+mn-ea"/>
                <a:cs typeface="Arial"/>
              </a:rPr>
              <a:t> </a:t>
            </a:r>
            <a:r>
              <a:rPr kumimoji="0" lang="en-GB" sz="2400" i="0" u="none" strike="noStrike" kern="0" cap="none" spc="-55" normalizeH="0" baseline="0" noProof="0" dirty="0">
                <a:ln>
                  <a:noFill/>
                </a:ln>
                <a:uLnTx/>
                <a:uFillTx/>
                <a:latin typeface="Arial" panose="020B0604020202020204" pitchFamily="34" charset="0"/>
                <a:ea typeface="+mn-ea"/>
                <a:cs typeface="Arial" panose="020B0604020202020204" pitchFamily="34" charset="0"/>
              </a:rPr>
              <a:t>adventure, science fiction</a:t>
            </a:r>
          </a:p>
          <a:p>
            <a:pPr>
              <a:spcBef>
                <a:spcPts val="1095"/>
              </a:spcBef>
            </a:pPr>
            <a:r>
              <a:rPr kumimoji="0" lang="en-GB" sz="2400" b="1" i="0" u="none" strike="noStrike" kern="0" cap="none" spc="0" normalizeH="0" baseline="0" noProof="0" dirty="0">
                <a:ln>
                  <a:noFill/>
                </a:ln>
                <a:effectLst/>
                <a:uLnTx/>
                <a:uFillTx/>
                <a:latin typeface="Arial"/>
                <a:ea typeface="+mn-ea"/>
                <a:cs typeface="Arial"/>
              </a:rPr>
              <a:t>Key themes: </a:t>
            </a:r>
            <a:r>
              <a:rPr lang="en-GB" sz="2400" dirty="0">
                <a:effectLst/>
                <a:latin typeface="Arial" panose="020B0604020202020204" pitchFamily="34" charset="0"/>
                <a:cs typeface="Arial" panose="020B0604020202020204" pitchFamily="34" charset="0"/>
              </a:rPr>
              <a:t>space, science, survival</a:t>
            </a:r>
          </a:p>
          <a:p>
            <a:pPr>
              <a:spcBef>
                <a:spcPts val="1095"/>
              </a:spcBef>
            </a:pPr>
            <a:r>
              <a:rPr lang="en-GB" sz="2400" dirty="0">
                <a:effectLst/>
                <a:latin typeface="Arial" panose="020B0604020202020204" pitchFamily="34" charset="0"/>
                <a:cs typeface="Arial" panose="020B0604020202020204" pitchFamily="34" charset="0"/>
              </a:rPr>
              <a:t>A dyslexia friendly race-against-time novella blending science fiction and science fact.</a:t>
            </a:r>
          </a:p>
          <a:p>
            <a:pPr>
              <a:spcBef>
                <a:spcPts val="1095"/>
              </a:spcBef>
            </a:pPr>
            <a:r>
              <a:rPr lang="en-GB" sz="2400" kern="1200" dirty="0"/>
              <a:t>Luna lives on the moon with her dad, whose job is to look for valuable minerals that can be used on Earth. But when a meteorite storm hits the moon base, Luna gets separated from the other astronauts during the evacuation and is left behind. Stranded and alone, with limited oxygen, she must use all her know-how and ingenuity to survive until rescue comes. </a:t>
            </a:r>
            <a:endParaRPr lang="en-GB" sz="2400" dirty="0">
              <a:effectLst/>
              <a:latin typeface="Arial" panose="020B0604020202020204" pitchFamily="34" charset="0"/>
              <a:cs typeface="Arial" panose="020B0604020202020204" pitchFamily="34" charset="0"/>
            </a:endParaRPr>
          </a:p>
          <a:p>
            <a:pPr>
              <a:spcBef>
                <a:spcPts val="1095"/>
              </a:spcBef>
            </a:pPr>
            <a:r>
              <a:rPr kumimoji="0" lang="en-GB" sz="2400" b="1" i="0" u="none" strike="noStrike" kern="0" cap="none" spc="0" normalizeH="0" baseline="0" noProof="0" dirty="0">
                <a:ln>
                  <a:noFill/>
                </a:ln>
                <a:effectLst/>
                <a:uLnTx/>
                <a:uFillTx/>
                <a:latin typeface="Arial"/>
                <a:ea typeface="+mn-ea"/>
                <a:cs typeface="Arial"/>
              </a:rPr>
              <a:t>Pages: </a:t>
            </a:r>
            <a:r>
              <a:rPr kumimoji="0" lang="en-GB" sz="2400" b="0" i="0" u="none" strike="noStrike" kern="0" cap="none" spc="0" normalizeH="0" baseline="0" noProof="0" dirty="0">
                <a:ln>
                  <a:noFill/>
                </a:ln>
                <a:effectLst/>
                <a:uLnTx/>
                <a:uFillTx/>
                <a:latin typeface="Arial"/>
                <a:ea typeface="+mn-ea"/>
                <a:cs typeface="Arial"/>
              </a:rPr>
              <a:t>72 </a:t>
            </a:r>
            <a:endParaRPr kumimoji="0" lang="en-GB" sz="2400" b="0" i="0" u="none" strike="noStrike" kern="0" cap="none" spc="-25" normalizeH="0" baseline="0" noProof="0" dirty="0">
              <a:ln>
                <a:noFill/>
              </a:ln>
              <a:effectLst/>
              <a:uLnTx/>
              <a:uFillTx/>
              <a:latin typeface="Arial"/>
              <a:ea typeface="+mn-ea"/>
              <a:cs typeface="Arial"/>
            </a:endParaRPr>
          </a:p>
        </p:txBody>
      </p:sp>
      <p:sp>
        <p:nvSpPr>
          <p:cNvPr id="9" name="object 5">
            <a:extLst>
              <a:ext uri="{FF2B5EF4-FFF2-40B4-BE49-F238E27FC236}">
                <a16:creationId xmlns:a16="http://schemas.microsoft.com/office/drawing/2014/main" id="{B1F03829-2ECA-D68C-3253-6FB2CD9CAD8F}"/>
              </a:ext>
            </a:extLst>
          </p:cNvPr>
          <p:cNvSpPr txBox="1">
            <a:spLocks/>
          </p:cNvSpPr>
          <p:nvPr/>
        </p:nvSpPr>
        <p:spPr>
          <a:xfrm>
            <a:off x="831300" y="583988"/>
            <a:ext cx="12920980" cy="1692910"/>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t>Lunar </a:t>
            </a:r>
            <a:b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Chris Bradford, illustrated by Charlotte Grange</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3" name="Picture 2">
            <a:extLst>
              <a:ext uri="{FF2B5EF4-FFF2-40B4-BE49-F238E27FC236}">
                <a16:creationId xmlns:a16="http://schemas.microsoft.com/office/drawing/2014/main" id="{8E35327E-4D63-9FEA-57D1-2CA5809000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3735280"/>
            <a:ext cx="3185575" cy="4856270"/>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1418286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61EF5104-8EEE-58F0-04A2-5AC6CE20B22D}"/>
              </a:ext>
            </a:extLst>
          </p:cNvPr>
          <p:cNvSpPr txBox="1">
            <a:spLocks/>
          </p:cNvSpPr>
          <p:nvPr/>
        </p:nvSpPr>
        <p:spPr>
          <a:xfrm>
            <a:off x="831300" y="583988"/>
            <a:ext cx="1292098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r>
              <a:rPr lang="en-GB" b="1" dirty="0"/>
              <a:t>The Girl Who Couldn’t Lie </a:t>
            </a:r>
            <a:br>
              <a:rPr lang="en-GB" b="1" dirty="0"/>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Radhika Sanghani</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0B73D35A-8B89-5ECE-EE06-FF269FDE10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1" y="3735280"/>
            <a:ext cx="3191264" cy="4856270"/>
          </a:xfrm>
          <a:prstGeom prst="rect">
            <a:avLst/>
          </a:prstGeom>
          <a:effectLst>
            <a:outerShdw blurRad="88900" dist="88900" dir="2700000" algn="ctr" rotWithShape="0">
              <a:srgbClr val="000000">
                <a:alpha val="40000"/>
              </a:srgbClr>
            </a:outerShdw>
          </a:effectLst>
        </p:spPr>
      </p:pic>
      <p:sp>
        <p:nvSpPr>
          <p:cNvPr id="9" name="object 3">
            <a:extLst>
              <a:ext uri="{FF2B5EF4-FFF2-40B4-BE49-F238E27FC236}">
                <a16:creationId xmlns:a16="http://schemas.microsoft.com/office/drawing/2014/main" id="{2CA9F6D5-DC69-E930-7512-8F09D433DB52}"/>
              </a:ext>
            </a:extLst>
          </p:cNvPr>
          <p:cNvSpPr txBox="1"/>
          <p:nvPr/>
        </p:nvSpPr>
        <p:spPr>
          <a:xfrm>
            <a:off x="4185920" y="4381500"/>
            <a:ext cx="9758680" cy="4716035"/>
          </a:xfrm>
          <a:prstGeom prst="rect">
            <a:avLst/>
          </a:prstGeom>
        </p:spPr>
        <p:txBody>
          <a:bodyPr vert="horz" wrap="square" lIns="0" tIns="139065" rIns="0" bIns="0" rtlCol="0">
            <a:spAutoFit/>
          </a:bodyPr>
          <a:lstStyle/>
          <a:p>
            <a:pPr marL="12700">
              <a:spcBef>
                <a:spcPts val="1000"/>
              </a:spcBef>
            </a:pPr>
            <a:r>
              <a:rPr lang="en-GB" sz="2400" b="1" dirty="0">
                <a:solidFill>
                  <a:schemeClr val="bg1"/>
                </a:solidFill>
                <a:latin typeface="Arial"/>
                <a:cs typeface="Arial"/>
              </a:rPr>
              <a:t>Genre: </a:t>
            </a:r>
            <a:r>
              <a:rPr lang="en-GB" sz="2400" dirty="0">
                <a:solidFill>
                  <a:schemeClr val="bg1"/>
                </a:solidFill>
                <a:effectLst/>
                <a:latin typeface="Arial" panose="020B0604020202020204" pitchFamily="34" charset="0"/>
                <a:cs typeface="Arial" panose="020B0604020202020204" pitchFamily="34" charset="0"/>
              </a:rPr>
              <a:t>real-life drama, funny </a:t>
            </a:r>
            <a:endParaRPr lang="en-GB" sz="2400" dirty="0">
              <a:solidFill>
                <a:schemeClr val="bg1"/>
              </a:solidFill>
              <a:latin typeface="Arial" panose="020B0604020202020204" pitchFamily="34" charset="0"/>
              <a:cs typeface="Arial" panose="020B0604020202020204" pitchFamily="34" charset="0"/>
            </a:endParaRPr>
          </a:p>
          <a:p>
            <a:pPr>
              <a:spcBef>
                <a:spcPts val="1000"/>
              </a:spcBef>
            </a:pPr>
            <a:r>
              <a:rPr lang="en-GB" sz="2400" b="1" dirty="0">
                <a:solidFill>
                  <a:schemeClr val="bg1"/>
                </a:solidFill>
                <a:latin typeface="Arial"/>
                <a:cs typeface="Arial"/>
              </a:rPr>
              <a:t>Key themes: </a:t>
            </a:r>
            <a:r>
              <a:rPr lang="en-GB" sz="2400" dirty="0">
                <a:solidFill>
                  <a:schemeClr val="bg1"/>
                </a:solidFill>
                <a:effectLst/>
                <a:latin typeface="Arial" panose="020B0604020202020204" pitchFamily="34" charset="0"/>
                <a:cs typeface="Arial" panose="020B0604020202020204" pitchFamily="34" charset="0"/>
              </a:rPr>
              <a:t>friendships, growing up, school</a:t>
            </a:r>
          </a:p>
          <a:p>
            <a:pPr>
              <a:spcBef>
                <a:spcPts val="1000"/>
              </a:spcBef>
            </a:pPr>
            <a:r>
              <a:rPr lang="en-GB" sz="2400" dirty="0">
                <a:solidFill>
                  <a:schemeClr val="bg1"/>
                </a:solidFill>
                <a:effectLst/>
                <a:latin typeface="Arial" panose="020B0604020202020204" pitchFamily="34" charset="0"/>
                <a:cs typeface="Arial" panose="020B0604020202020204" pitchFamily="34" charset="0"/>
              </a:rPr>
              <a:t>A relatable and funny coming-of-age story about school, family and friendships.</a:t>
            </a:r>
          </a:p>
          <a:p>
            <a:pPr>
              <a:spcBef>
                <a:spcPts val="1000"/>
              </a:spcBef>
            </a:pPr>
            <a:r>
              <a:rPr lang="en-GB" sz="2400" kern="1200" dirty="0">
                <a:solidFill>
                  <a:schemeClr val="bg1"/>
                </a:solidFill>
              </a:rPr>
              <a:t>Worried about disappointing people, Priya always says everything’s fine, even when it isn’t – and lately things haven’t been fine at all. Then something odd happens: her grandmother’s special bangle gets stuck on her wrist, and suddenly Priya cannot lie. Compelled to spill secrets and tell brutal truths, it’s a total disaster! Can Priya figure how out to say what matters before everything spins out of control?</a:t>
            </a:r>
            <a:endParaRPr lang="en-GB" sz="2400" dirty="0">
              <a:solidFill>
                <a:schemeClr val="bg1"/>
              </a:solidFill>
              <a:effectLst/>
              <a:latin typeface="Arial" panose="020B0604020202020204" pitchFamily="34" charset="0"/>
              <a:cs typeface="Arial" panose="020B0604020202020204" pitchFamily="34" charset="0"/>
            </a:endParaRPr>
          </a:p>
          <a:p>
            <a:pPr>
              <a:spcBef>
                <a:spcPts val="1000"/>
              </a:spcBef>
            </a:pPr>
            <a:r>
              <a:rPr lang="en-GB" sz="2400" b="1" dirty="0">
                <a:solidFill>
                  <a:schemeClr val="bg1"/>
                </a:solidFill>
                <a:latin typeface="Arial"/>
                <a:cs typeface="Arial"/>
              </a:rPr>
              <a:t>Pages: </a:t>
            </a:r>
            <a:r>
              <a:rPr lang="en-GB" sz="2400" dirty="0">
                <a:solidFill>
                  <a:schemeClr val="bg1"/>
                </a:solidFill>
                <a:latin typeface="Arial"/>
                <a:cs typeface="Arial"/>
              </a:rPr>
              <a:t>304</a:t>
            </a:r>
            <a:endParaRPr sz="2400" dirty="0">
              <a:solidFill>
                <a:schemeClr val="bg1"/>
              </a:solidFill>
              <a:latin typeface="Arial"/>
              <a:cs typeface="Arial"/>
            </a:endParaRPr>
          </a:p>
        </p:txBody>
      </p:sp>
    </p:spTree>
    <p:extLst>
      <p:ext uri="{BB962C8B-B14F-4D97-AF65-F5344CB8AC3E}">
        <p14:creationId xmlns:p14="http://schemas.microsoft.com/office/powerpoint/2010/main" val="3161728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57C0926B-A76A-F074-8E40-AD2B3053EA0B}"/>
              </a:ext>
            </a:extLst>
          </p:cNvPr>
          <p:cNvSpPr txBox="1">
            <a:spLocks/>
          </p:cNvSpPr>
          <p:nvPr/>
        </p:nvSpPr>
        <p:spPr>
          <a:xfrm>
            <a:off x="831300" y="583988"/>
            <a:ext cx="1292098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t>The Boy to Beat the Gods </a:t>
            </a:r>
            <a:br>
              <a:rPr kumimoji="0" lang="en-GB" sz="6000" b="0" i="0" u="none" strike="noStrike" kern="0" cap="none" spc="-150"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Ashley Thorpe</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ACF6E1DA-E899-B205-1FB8-B036CC6235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35280"/>
            <a:ext cx="3185574" cy="4856270"/>
          </a:xfrm>
          <a:prstGeom prst="rect">
            <a:avLst/>
          </a:prstGeom>
          <a:effectLst>
            <a:outerShdw blurRad="88900" dist="88900" dir="2700000" algn="ctr" rotWithShape="0">
              <a:srgbClr val="000000">
                <a:alpha val="40000"/>
              </a:srgbClr>
            </a:outerShdw>
          </a:effectLst>
        </p:spPr>
      </p:pic>
      <p:sp>
        <p:nvSpPr>
          <p:cNvPr id="7" name="object 4">
            <a:extLst>
              <a:ext uri="{FF2B5EF4-FFF2-40B4-BE49-F238E27FC236}">
                <a16:creationId xmlns:a16="http://schemas.microsoft.com/office/drawing/2014/main" id="{7C3E8942-A3D9-8B1A-BAFC-5019CF55163A}"/>
              </a:ext>
            </a:extLst>
          </p:cNvPr>
          <p:cNvSpPr txBox="1">
            <a:spLocks/>
          </p:cNvSpPr>
          <p:nvPr/>
        </p:nvSpPr>
        <p:spPr>
          <a:xfrm>
            <a:off x="4185920" y="4367714"/>
            <a:ext cx="9566360" cy="4716035"/>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action, thriller</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power, fighting, community</a:t>
            </a:r>
          </a:p>
          <a:p>
            <a:pPr marL="12700">
              <a:spcBef>
                <a:spcPts val="1000"/>
              </a:spcBef>
              <a:defRPr/>
            </a:pPr>
            <a:r>
              <a:rPr lang="en-GB" sz="2400" dirty="0">
                <a:effectLst/>
                <a:latin typeface="Arial" panose="020B0604020202020204" pitchFamily="34" charset="0"/>
                <a:cs typeface="Arial" panose="020B0604020202020204" pitchFamily="34" charset="0"/>
              </a:rPr>
              <a:t>An action-packed, page-turning adventure about ancient gods, power and rebellion. </a:t>
            </a:r>
          </a:p>
          <a:p>
            <a:pPr marL="12700">
              <a:spcBef>
                <a:spcPts val="1000"/>
              </a:spcBef>
              <a:defRPr/>
            </a:pPr>
            <a:r>
              <a:rPr lang="en-GB" sz="2400" kern="1200" dirty="0"/>
              <a:t>The Orisha are seven ruthless, destructive gods who rule the lands where Kayode lives. When they kidnap Kayode’s little sister, he’s determined to get her back. Taking a huge risk, he eats one of the forbidden fruit from the Orisha’s sacred baobab tree, which gives him the gods’ powers. Will his new powers be enough to destroy the Orisha and save his sister?</a:t>
            </a:r>
            <a:endParaRPr lang="en-GB" sz="2400" dirty="0">
              <a:effectLst/>
              <a:latin typeface="Arial" panose="020B0604020202020204" pitchFamily="34" charset="0"/>
              <a:cs typeface="Arial" panose="020B0604020202020204" pitchFamily="34" charset="0"/>
            </a:endParaRPr>
          </a:p>
          <a:p>
            <a:pPr marL="12700">
              <a:spcBef>
                <a:spcPts val="1000"/>
              </a:spcBef>
              <a:defRPr/>
            </a:pPr>
            <a:r>
              <a:rPr kumimoji="0" lang="en-GB" sz="2400" b="1" i="0" u="none" strike="noStrike" kern="0" cap="none" spc="0" normalizeH="0" baseline="0" noProof="0" dirty="0">
                <a:ln>
                  <a:noFill/>
                </a:ln>
                <a:effectLst/>
                <a:uLnTx/>
                <a:uFillTx/>
                <a:latin typeface="Arial"/>
                <a:ea typeface="+mn-ea"/>
                <a:cs typeface="Arial"/>
              </a:rPr>
              <a:t>Pages: </a:t>
            </a:r>
            <a:r>
              <a:rPr kumimoji="0" lang="en-GB" sz="2400" i="0" u="none" strike="noStrike" kern="0" cap="none" spc="0" normalizeH="0" baseline="0" noProof="0" dirty="0">
                <a:ln>
                  <a:noFill/>
                </a:ln>
                <a:effectLst/>
                <a:uLnTx/>
                <a:uFillTx/>
                <a:latin typeface="Arial"/>
                <a:ea typeface="+mn-ea"/>
                <a:cs typeface="Arial"/>
              </a:rPr>
              <a:t>272</a:t>
            </a:r>
            <a:endParaRPr kumimoji="0" lang="en-GB" sz="2400" i="0" u="none" strike="noStrike" kern="0" cap="none" spc="-25" normalizeH="0" baseline="0" noProof="0" dirty="0">
              <a:ln>
                <a:noFill/>
              </a:ln>
              <a:effectLst/>
              <a:uLnTx/>
              <a:uFillTx/>
              <a:latin typeface="Arial"/>
              <a:ea typeface="+mn-ea"/>
              <a:cs typeface="Arial"/>
            </a:endParaRPr>
          </a:p>
        </p:txBody>
      </p:sp>
    </p:spTree>
    <p:extLst>
      <p:ext uri="{BB962C8B-B14F-4D97-AF65-F5344CB8AC3E}">
        <p14:creationId xmlns:p14="http://schemas.microsoft.com/office/powerpoint/2010/main" val="275412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F7E095C-3197-DE74-1AC0-5EFB8E869C4F}"/>
              </a:ext>
            </a:extLst>
          </p:cNvPr>
          <p:cNvSpPr txBox="1"/>
          <p:nvPr/>
        </p:nvSpPr>
        <p:spPr>
          <a:xfrm>
            <a:off x="4185920" y="4367714"/>
            <a:ext cx="9758680" cy="4346703"/>
          </a:xfrm>
          <a:prstGeom prst="rect">
            <a:avLst/>
          </a:prstGeom>
        </p:spPr>
        <p:txBody>
          <a:bodyPr vert="horz" wrap="square" lIns="0" tIns="139065" rIns="0" bIns="0" rtlCol="0">
            <a:spAutoFit/>
          </a:bodyPr>
          <a:lstStyle/>
          <a:p>
            <a:pPr marL="12700">
              <a:spcBef>
                <a:spcPts val="1000"/>
              </a:spcBef>
            </a:pPr>
            <a:r>
              <a:rPr lang="en-GB" sz="2400" b="1" dirty="0">
                <a:solidFill>
                  <a:schemeClr val="bg1"/>
                </a:solidFill>
                <a:latin typeface="Arial" panose="020B0604020202020204" pitchFamily="34" charset="0"/>
                <a:cs typeface="Arial" panose="020B0604020202020204" pitchFamily="34" charset="0"/>
              </a:rPr>
              <a:t>Genre: </a:t>
            </a:r>
            <a:r>
              <a:rPr lang="en-GB" sz="2400" dirty="0">
                <a:solidFill>
                  <a:schemeClr val="bg1"/>
                </a:solidFill>
                <a:effectLst/>
                <a:latin typeface="Arial" panose="020B0604020202020204" pitchFamily="34" charset="0"/>
                <a:cs typeface="Arial" panose="020B0604020202020204" pitchFamily="34" charset="0"/>
              </a:rPr>
              <a:t>funny, real-life drama</a:t>
            </a:r>
          </a:p>
          <a:p>
            <a:pPr marL="12700">
              <a:spcBef>
                <a:spcPts val="1000"/>
              </a:spcBef>
            </a:pPr>
            <a:r>
              <a:rPr lang="en-GB" sz="2400" b="1" dirty="0">
                <a:solidFill>
                  <a:schemeClr val="bg1"/>
                </a:solidFill>
                <a:latin typeface="Arial" panose="020B0604020202020204" pitchFamily="34" charset="0"/>
                <a:cs typeface="Arial" panose="020B0604020202020204" pitchFamily="34" charset="0"/>
              </a:rPr>
              <a:t>Key themes: </a:t>
            </a:r>
            <a:r>
              <a:rPr lang="en-GB" sz="2400" dirty="0">
                <a:solidFill>
                  <a:schemeClr val="bg1"/>
                </a:solidFill>
                <a:effectLst/>
                <a:latin typeface="Arial" panose="020B0604020202020204" pitchFamily="34" charset="0"/>
                <a:cs typeface="Arial" panose="020B0604020202020204" pitchFamily="34" charset="0"/>
              </a:rPr>
              <a:t>friendship, bullying, school</a:t>
            </a:r>
          </a:p>
          <a:p>
            <a:pPr marL="12700">
              <a:spcBef>
                <a:spcPts val="1000"/>
              </a:spcBef>
            </a:pPr>
            <a:r>
              <a:rPr lang="en-GB" sz="2400" dirty="0">
                <a:solidFill>
                  <a:schemeClr val="bg1"/>
                </a:solidFill>
                <a:effectLst/>
                <a:latin typeface="Arial" panose="020B0604020202020204" pitchFamily="34" charset="0"/>
                <a:cs typeface="Arial" panose="020B0604020202020204" pitchFamily="34" charset="0"/>
              </a:rPr>
              <a:t>An inclusive, contemporary comedy about surviving school.</a:t>
            </a:r>
          </a:p>
          <a:p>
            <a:pPr marL="12700">
              <a:spcBef>
                <a:spcPts val="1000"/>
              </a:spcBef>
            </a:pPr>
            <a:r>
              <a:rPr lang="en-GB" sz="2400" kern="1200" dirty="0">
                <a:solidFill>
                  <a:schemeClr val="bg1"/>
                </a:solidFill>
              </a:rPr>
              <a:t>Despite dreams of popularity, after an unfortunate incident last year Eddie is most definitely at the bottom end of the social ladder. So when his parents separate and his dad moves to another town, Eddie hatches a brilliant plan. He can be someone completely different at his dad’s place: someone cool. Juggling two versions of himself will be easy – right? </a:t>
            </a:r>
            <a:endParaRPr lang="en-GB" sz="2400" dirty="0">
              <a:solidFill>
                <a:schemeClr val="bg1"/>
              </a:solidFill>
              <a:effectLst/>
              <a:latin typeface="Arial" panose="020B0604020202020204" pitchFamily="34" charset="0"/>
              <a:cs typeface="Arial" panose="020B0604020202020204" pitchFamily="34" charset="0"/>
            </a:endParaRPr>
          </a:p>
          <a:p>
            <a:pPr marL="12700">
              <a:spcBef>
                <a:spcPts val="1000"/>
              </a:spcBef>
            </a:pPr>
            <a:r>
              <a:rPr lang="en-GB" sz="2400" b="1" dirty="0">
                <a:solidFill>
                  <a:schemeClr val="bg1"/>
                </a:solidFill>
                <a:latin typeface="Arial" panose="020B0604020202020204" pitchFamily="34" charset="0"/>
                <a:cs typeface="Arial" panose="020B0604020202020204" pitchFamily="34" charset="0"/>
              </a:rPr>
              <a:t>Pages: </a:t>
            </a:r>
            <a:r>
              <a:rPr lang="en-GB" sz="2400" dirty="0">
                <a:solidFill>
                  <a:schemeClr val="bg1"/>
                </a:solidFill>
                <a:latin typeface="Arial" panose="020B0604020202020204" pitchFamily="34" charset="0"/>
                <a:cs typeface="Arial" panose="020B0604020202020204" pitchFamily="34" charset="0"/>
              </a:rPr>
              <a:t>336 </a:t>
            </a:r>
            <a:endParaRPr sz="2400" dirty="0">
              <a:solidFill>
                <a:schemeClr val="bg1"/>
              </a:solidFill>
              <a:latin typeface="Arial" panose="020B0604020202020204" pitchFamily="34" charset="0"/>
              <a:cs typeface="Arial" panose="020B0604020202020204" pitchFamily="34" charset="0"/>
            </a:endParaRPr>
          </a:p>
        </p:txBody>
      </p:sp>
      <p:sp>
        <p:nvSpPr>
          <p:cNvPr id="3" name="object 4">
            <a:extLst>
              <a:ext uri="{FF2B5EF4-FFF2-40B4-BE49-F238E27FC236}">
                <a16:creationId xmlns:a16="http://schemas.microsoft.com/office/drawing/2014/main" id="{59AAD140-DE77-3B24-A3F3-42640E51DDF6}"/>
              </a:ext>
            </a:extLst>
          </p:cNvPr>
          <p:cNvSpPr txBox="1">
            <a:spLocks/>
          </p:cNvSpPr>
          <p:nvPr/>
        </p:nvSpPr>
        <p:spPr>
          <a:xfrm>
            <a:off x="831300" y="583988"/>
            <a:ext cx="1418010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normalizeH="0" baseline="0" noProof="0" dirty="0">
                <a:ln>
                  <a:noFill/>
                </a:ln>
                <a:solidFill>
                  <a:sysClr val="window" lastClr="FFFFFF"/>
                </a:solidFill>
                <a:effectLst/>
                <a:uLnTx/>
                <a:uFillTx/>
                <a:latin typeface="Arial Black"/>
                <a:ea typeface="+mj-ea"/>
                <a:cs typeface="Arial Black"/>
              </a:rPr>
              <a:t>The Double Life of Ted Amos </a:t>
            </a:r>
            <a:br>
              <a:rPr kumimoji="0" lang="en-GB" sz="6000" b="0" i="0" u="none" strike="noStrike" kern="0" cap="none" spc="-69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Simon James Green, illustrated by Jennifer Jamieson</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D7A7E4A0-B354-4D7F-C1EF-5A7BF33102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60244"/>
            <a:ext cx="3185574" cy="4907506"/>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1013017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2108A409-AA36-D4A0-2B02-80962612E0F8}"/>
              </a:ext>
            </a:extLst>
          </p:cNvPr>
          <p:cNvSpPr txBox="1">
            <a:spLocks/>
          </p:cNvSpPr>
          <p:nvPr/>
        </p:nvSpPr>
        <p:spPr>
          <a:xfrm>
            <a:off x="4185920" y="4367714"/>
            <a:ext cx="975868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adventure, magic </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environment, myths and fairytales, family</a:t>
            </a:r>
          </a:p>
          <a:p>
            <a:pPr marL="12700">
              <a:spcBef>
                <a:spcPts val="1000"/>
              </a:spcBef>
              <a:defRPr/>
            </a:pPr>
            <a:r>
              <a:rPr lang="en-GB" sz="2400" dirty="0">
                <a:effectLst/>
                <a:latin typeface="Arial" panose="020B0604020202020204" pitchFamily="34" charset="0"/>
                <a:cs typeface="Arial" panose="020B0604020202020204" pitchFamily="34" charset="0"/>
              </a:rPr>
              <a:t>A contemporary story brimming with magic.</a:t>
            </a:r>
          </a:p>
          <a:p>
            <a:pPr marL="12700">
              <a:spcBef>
                <a:spcPts val="1000"/>
              </a:spcBef>
              <a:defRPr/>
            </a:pPr>
            <a:r>
              <a:rPr lang="en-GB" sz="2400" kern="1200" dirty="0"/>
              <a:t>Blair is furious when her parents move their family to a remote Scottish island. Desperate to get home to her friends, she makes a dangerous bargain with one of the island’s dark fey folk, Cailleach: complete Cailleach’s three tasks and she will grant Blair’s wish. But completing them is far from easy and could have terrible consequences – yet if she doesn’t, Blair will be bound to Cailleach forever… </a:t>
            </a:r>
            <a:endParaRPr lang="en-GB" sz="2400" dirty="0">
              <a:effectLst/>
              <a:latin typeface="Arial" panose="020B0604020202020204" pitchFamily="34" charset="0"/>
              <a:cs typeface="Arial" panose="020B0604020202020204" pitchFamily="34" charset="0"/>
            </a:endParaRP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280 </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AA06FBA5-1B59-138C-3D33-ED8985639540}"/>
              </a:ext>
            </a:extLst>
          </p:cNvPr>
          <p:cNvSpPr txBox="1">
            <a:spLocks/>
          </p:cNvSpPr>
          <p:nvPr/>
        </p:nvSpPr>
        <p:spPr>
          <a:xfrm>
            <a:off x="831300" y="583988"/>
            <a:ext cx="1311330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180" normalizeH="0" baseline="0" noProof="0" dirty="0">
                <a:ln>
                  <a:noFill/>
                </a:ln>
                <a:solidFill>
                  <a:sysClr val="window" lastClr="FFFFFF"/>
                </a:solidFill>
                <a:effectLst/>
                <a:uLnTx/>
                <a:uFillTx/>
                <a:latin typeface="Arial Black"/>
                <a:ea typeface="+mj-ea"/>
                <a:cs typeface="Arial Black"/>
              </a:rPr>
              <a:t>The Edge of the Silver Sea </a:t>
            </a:r>
            <a:br>
              <a:rPr kumimoji="0" lang="en-GB" sz="6000" b="0" i="0" u="none" strike="noStrike" kern="0" cap="none" spc="-180"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Alex Mullarky</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3" name="Picture 2">
            <a:extLst>
              <a:ext uri="{FF2B5EF4-FFF2-40B4-BE49-F238E27FC236}">
                <a16:creationId xmlns:a16="http://schemas.microsoft.com/office/drawing/2014/main" id="{A094F386-C93D-BAEE-BB20-C2FDF3D50C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22164"/>
            <a:ext cx="3245541" cy="4945586"/>
          </a:xfrm>
          <a:prstGeom prst="rect">
            <a:avLst/>
          </a:prstGeom>
          <a:effectLst>
            <a:outerShdw blurRad="88900" dist="88900" dir="2700000" algn="ctr" rotWithShape="0">
              <a:srgbClr val="000000">
                <a:alpha val="40000"/>
              </a:srgbClr>
            </a:outerShdw>
          </a:effectLst>
        </p:spPr>
      </p:pic>
    </p:spTree>
    <p:extLst>
      <p:ext uri="{BB962C8B-B14F-4D97-AF65-F5344CB8AC3E}">
        <p14:creationId xmlns:p14="http://schemas.microsoft.com/office/powerpoint/2010/main" val="356538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379A2888-F3E4-72C1-57FB-F83C1EB86CE8}"/>
              </a:ext>
            </a:extLst>
          </p:cNvPr>
          <p:cNvSpPr txBox="1">
            <a:spLocks/>
          </p:cNvSpPr>
          <p:nvPr/>
        </p:nvSpPr>
        <p:spPr>
          <a:xfrm>
            <a:off x="831300" y="583988"/>
            <a:ext cx="14103900" cy="1645322"/>
          </a:xfrm>
          <a:prstGeom prst="rect">
            <a:avLst/>
          </a:prstGeom>
        </p:spPr>
        <p:txBody>
          <a:bodyPr vert="horz" wrap="square" lIns="0" tIns="90170" rIns="0" bIns="0" rtlCol="0">
            <a:spAutoFit/>
          </a:bodyPr>
          <a:lstStyle>
            <a:lvl1pPr>
              <a:defRPr sz="6000" b="0" i="0">
                <a:solidFill>
                  <a:schemeClr val="bg1"/>
                </a:solidFill>
                <a:latin typeface="Arial Black"/>
                <a:ea typeface="+mj-ea"/>
                <a:cs typeface="Arial Black"/>
              </a:defRPr>
            </a:lvl1pPr>
          </a:lstStyle>
          <a:p>
            <a:pPr marL="12700" marR="0" lvl="0" indent="0" defTabSz="914400" eaLnBrk="1" fontAlgn="auto" latinLnBrk="0" hangingPunct="1">
              <a:lnSpc>
                <a:spcPct val="100000"/>
              </a:lnSpc>
              <a:spcBef>
                <a:spcPts val="710"/>
              </a:spcBef>
              <a:spcAft>
                <a:spcPts val="0"/>
              </a:spcAft>
              <a:buClrTx/>
              <a:buSzTx/>
              <a:buFontTx/>
              <a:buNone/>
              <a:tabLst/>
              <a:defRPr/>
            </a:pPr>
            <a:r>
              <a:rPr kumimoji="0" lang="en-GB" sz="6000" b="0" i="0" u="none" strike="noStrike" kern="0" cap="none" spc="-45" normalizeH="0" baseline="0" noProof="0" dirty="0">
                <a:ln>
                  <a:noFill/>
                </a:ln>
                <a:solidFill>
                  <a:sysClr val="window" lastClr="FFFFFF"/>
                </a:solidFill>
                <a:effectLst/>
                <a:uLnTx/>
                <a:uFillTx/>
                <a:latin typeface="Arial Black"/>
                <a:ea typeface="+mj-ea"/>
                <a:cs typeface="Arial Black"/>
              </a:rPr>
              <a:t>Safiyyah’s War </a:t>
            </a:r>
            <a:br>
              <a:rPr kumimoji="0" lang="en-GB" sz="6000" b="0" i="0" u="none" strike="noStrike" kern="0" cap="none" spc="-45" normalizeH="0" baseline="0" noProof="0" dirty="0">
                <a:ln>
                  <a:noFill/>
                </a:ln>
                <a:solidFill>
                  <a:sysClr val="window" lastClr="FFFFFF"/>
                </a:solidFill>
                <a:effectLst/>
                <a:uLnTx/>
                <a:uFillTx/>
                <a:latin typeface="Arial Black"/>
                <a:ea typeface="+mj-ea"/>
                <a:cs typeface="Arial Black"/>
              </a:rPr>
            </a:br>
            <a:r>
              <a:rPr kumimoji="0" lang="en-GB" sz="4100" b="1" i="0" u="none" strike="noStrike" kern="0" cap="none" spc="0" normalizeH="0" baseline="0" noProof="0" dirty="0">
                <a:ln>
                  <a:noFill/>
                </a:ln>
                <a:solidFill>
                  <a:sysClr val="window" lastClr="FFFFFF"/>
                </a:solidFill>
                <a:effectLst/>
                <a:uLnTx/>
                <a:uFillTx/>
                <a:latin typeface="Arial"/>
                <a:ea typeface="+mj-ea"/>
                <a:cs typeface="Arial"/>
              </a:rPr>
              <a:t>By Hiba Noor Khan</a:t>
            </a:r>
            <a:endParaRPr kumimoji="0" lang="en-GB" sz="4100" b="0" i="0" u="none" strike="noStrike" kern="0" cap="none" spc="0" normalizeH="0" baseline="0" noProof="0" dirty="0">
              <a:ln>
                <a:noFill/>
              </a:ln>
              <a:solidFill>
                <a:sysClr val="window" lastClr="FFFFFF"/>
              </a:solidFill>
              <a:effectLst/>
              <a:uLnTx/>
              <a:uFillTx/>
              <a:latin typeface="Arial"/>
              <a:ea typeface="+mj-ea"/>
              <a:cs typeface="Arial"/>
            </a:endParaRPr>
          </a:p>
        </p:txBody>
      </p:sp>
      <p:pic>
        <p:nvPicPr>
          <p:cNvPr id="6" name="Picture 5">
            <a:extLst>
              <a:ext uri="{FF2B5EF4-FFF2-40B4-BE49-F238E27FC236}">
                <a16:creationId xmlns:a16="http://schemas.microsoft.com/office/drawing/2014/main" id="{5F28B1B3-8B53-5A51-D085-EBBA31D773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5162" y="3750810"/>
            <a:ext cx="3245541" cy="4993140"/>
          </a:xfrm>
          <a:prstGeom prst="rect">
            <a:avLst/>
          </a:prstGeom>
          <a:effectLst>
            <a:outerShdw blurRad="88900" dist="88900" dir="2700000" algn="ctr" rotWithShape="0">
              <a:srgbClr val="000000">
                <a:alpha val="40000"/>
              </a:srgbClr>
            </a:outerShdw>
          </a:effectLst>
        </p:spPr>
      </p:pic>
      <p:sp>
        <p:nvSpPr>
          <p:cNvPr id="7" name="object 3">
            <a:extLst>
              <a:ext uri="{FF2B5EF4-FFF2-40B4-BE49-F238E27FC236}">
                <a16:creationId xmlns:a16="http://schemas.microsoft.com/office/drawing/2014/main" id="{90BD696D-79DE-CD79-1E59-AFEFBA64DD7B}"/>
              </a:ext>
            </a:extLst>
          </p:cNvPr>
          <p:cNvSpPr txBox="1">
            <a:spLocks/>
          </p:cNvSpPr>
          <p:nvPr/>
        </p:nvSpPr>
        <p:spPr>
          <a:xfrm>
            <a:off x="4185920" y="4367714"/>
            <a:ext cx="9834880" cy="4346703"/>
          </a:xfrm>
          <a:prstGeom prst="rect">
            <a:avLst/>
          </a:prstGeom>
        </p:spPr>
        <p:txBody>
          <a:bodyPr vert="horz" wrap="square" lIns="0" tIns="139065" rIns="0" bIns="0" rtlCol="0">
            <a:spAutoFit/>
          </a:bodyPr>
          <a:lstStyle>
            <a:lvl1pPr marL="0">
              <a:defRPr sz="2700" b="0" i="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Bef>
                <a:spcPts val="1000"/>
              </a:spcBef>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Genre: </a:t>
            </a:r>
            <a:r>
              <a:rPr lang="en-GB" sz="2400" dirty="0">
                <a:effectLst/>
                <a:latin typeface="Arial" panose="020B0604020202020204" pitchFamily="34" charset="0"/>
                <a:cs typeface="Arial" panose="020B0604020202020204" pitchFamily="34" charset="0"/>
              </a:rPr>
              <a:t>historical, real-life drama</a:t>
            </a:r>
          </a:p>
          <a:p>
            <a:pPr marL="12700">
              <a:spcBef>
                <a:spcPts val="1000"/>
              </a:spcBef>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Key themes: </a:t>
            </a:r>
            <a:r>
              <a:rPr lang="en-GB" sz="2400" dirty="0">
                <a:effectLst/>
                <a:latin typeface="Arial" panose="020B0604020202020204" pitchFamily="34" charset="0"/>
                <a:cs typeface="Arial" panose="020B0604020202020204" pitchFamily="34" charset="0"/>
              </a:rPr>
              <a:t>war, bravery, grief</a:t>
            </a:r>
            <a:endPar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endParaRPr>
          </a:p>
          <a:p>
            <a:pPr>
              <a:spcBef>
                <a:spcPts val="1000"/>
              </a:spcBef>
            </a:pPr>
            <a:r>
              <a:rPr lang="en-GB" sz="2400" dirty="0">
                <a:effectLst/>
                <a:latin typeface="Arial" panose="020B0604020202020204" pitchFamily="34" charset="0"/>
                <a:cs typeface="Arial" panose="020B0604020202020204" pitchFamily="34" charset="0"/>
              </a:rPr>
              <a:t>An incredible World War II tale inspired by true events.</a:t>
            </a:r>
          </a:p>
          <a:p>
            <a:pPr>
              <a:spcBef>
                <a:spcPts val="1000"/>
              </a:spcBef>
            </a:pPr>
            <a:r>
              <a:rPr lang="en-GB" sz="2400" kern="1200" dirty="0"/>
              <a:t>When war arrives in Paris, everything changes for Safiyyah: her once safe and colourful city now feels dangerous and scary. The mosque compound where her father works and her family lives is her refuge, but Safiyyah soon discovers it’s also a secret refuge for others too. As her family become deeply involved in the resistance, helping persecuted people to safety, how long can they escape the Nazi’s notice?</a:t>
            </a:r>
            <a:endParaRPr lang="en-GB" sz="2400" dirty="0">
              <a:effectLst/>
              <a:latin typeface="Arial" panose="020B0604020202020204" pitchFamily="34" charset="0"/>
              <a:cs typeface="Arial" panose="020B0604020202020204" pitchFamily="34" charset="0"/>
            </a:endParaRPr>
          </a:p>
          <a:p>
            <a:pPr marL="12700" marR="0" lvl="0" indent="0" defTabSz="914400" eaLnBrk="1" fontAlgn="auto" latinLnBrk="0" hangingPunct="1">
              <a:lnSpc>
                <a:spcPct val="100000"/>
              </a:lnSpc>
              <a:spcBef>
                <a:spcPts val="1000"/>
              </a:spcBef>
              <a:spcAft>
                <a:spcPts val="0"/>
              </a:spcAft>
              <a:buClrTx/>
              <a:buSzTx/>
              <a:buFontTx/>
              <a:buNone/>
              <a:tabLst/>
              <a:defRPr/>
            </a:pPr>
            <a:r>
              <a:rPr kumimoji="0" lang="en-GB" sz="2400" b="1" i="0" u="none" strike="noStrike" kern="0" cap="none" spc="0" normalizeH="0" baseline="0" noProof="0" dirty="0">
                <a:ln>
                  <a:noFill/>
                </a:ln>
                <a:effectLst/>
                <a:uLnTx/>
                <a:uFillTx/>
                <a:latin typeface="Arial" panose="020B0604020202020204" pitchFamily="34" charset="0"/>
                <a:cs typeface="Arial" panose="020B0604020202020204" pitchFamily="34" charset="0"/>
              </a:rPr>
              <a:t>Pages: </a:t>
            </a:r>
            <a:r>
              <a:rPr kumimoji="0" lang="en-GB" sz="2400" i="0" u="none" strike="noStrike" kern="0" cap="none" spc="0" normalizeH="0" baseline="0" noProof="0" dirty="0">
                <a:ln>
                  <a:noFill/>
                </a:ln>
                <a:effectLst/>
                <a:uLnTx/>
                <a:uFillTx/>
                <a:latin typeface="Arial" panose="020B0604020202020204" pitchFamily="34" charset="0"/>
                <a:cs typeface="Arial" panose="020B0604020202020204" pitchFamily="34" charset="0"/>
              </a:rPr>
              <a:t>336</a:t>
            </a:r>
            <a:endParaRPr kumimoji="0" lang="en-GB" sz="2400" i="0" u="none" strike="noStrike" kern="0" cap="none" spc="-25"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0625683"/>
      </p:ext>
    </p:extLst>
  </p:cSld>
  <p:clrMapOvr>
    <a:masterClrMapping/>
  </p:clrMapOvr>
</p:sld>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st it note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een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lu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33319fc-3e55-4125-80bd-45f8ecf51cf4">
      <Terms xmlns="http://schemas.microsoft.com/office/infopath/2007/PartnerControls"/>
    </lcf76f155ced4ddcb4097134ff3c332f>
    <TaxCatchAll xmlns="af906fff-e6ae-4fc9-a6dc-af5766e840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AE58D9480B2B4FBC9D1D8A236E0FFF" ma:contentTypeVersion="16" ma:contentTypeDescription="Create a new document." ma:contentTypeScope="" ma:versionID="42608b7c171d43ffa73ea184f299f725">
  <xsd:schema xmlns:xsd="http://www.w3.org/2001/XMLSchema" xmlns:xs="http://www.w3.org/2001/XMLSchema" xmlns:p="http://schemas.microsoft.com/office/2006/metadata/properties" xmlns:ns2="f33319fc-3e55-4125-80bd-45f8ecf51cf4" xmlns:ns3="af906fff-e6ae-4fc9-a6dc-af5766e84069" targetNamespace="http://schemas.microsoft.com/office/2006/metadata/properties" ma:root="true" ma:fieldsID="e4480f1d5f80a6f4a04391d3d4a1393e" ns2:_="" ns3:_="">
    <xsd:import namespace="f33319fc-3e55-4125-80bd-45f8ecf51cf4"/>
    <xsd:import namespace="af906fff-e6ae-4fc9-a6dc-af5766e840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319fc-3e55-4125-80bd-45f8ecf51c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48d9d8c-cff5-4425-be42-cab210788a6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906fff-e6ae-4fc9-a6dc-af5766e8406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1c53e4b-72a1-463a-9255-0a2c8647f9b3}" ma:internalName="TaxCatchAll" ma:showField="CatchAllData" ma:web="af906fff-e6ae-4fc9-a6dc-af5766e840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2CFDED-5F1E-4962-AEB2-ACA30CB0B88D}">
  <ds:schemaRefs>
    <ds:schemaRef ds:uri="http://schemas.microsoft.com/sharepoint/v3/contenttype/forms"/>
  </ds:schemaRefs>
</ds:datastoreItem>
</file>

<file path=customXml/itemProps2.xml><?xml version="1.0" encoding="utf-8"?>
<ds:datastoreItem xmlns:ds="http://schemas.openxmlformats.org/officeDocument/2006/customXml" ds:itemID="{2BF664EA-280A-4746-8375-E53D47583EFF}">
  <ds:schemaRefs>
    <ds:schemaRef ds:uri="http://schemas.microsoft.com/office/2006/metadata/properties"/>
    <ds:schemaRef ds:uri="http://schemas.microsoft.com/office/infopath/2007/PartnerControls"/>
    <ds:schemaRef ds:uri="f33319fc-3e55-4125-80bd-45f8ecf51cf4"/>
    <ds:schemaRef ds:uri="af906fff-e6ae-4fc9-a6dc-af5766e84069"/>
  </ds:schemaRefs>
</ds:datastoreItem>
</file>

<file path=customXml/itemProps3.xml><?xml version="1.0" encoding="utf-8"?>
<ds:datastoreItem xmlns:ds="http://schemas.openxmlformats.org/officeDocument/2006/customXml" ds:itemID="{38EEE882-01DC-430A-903C-F22495D05F5F}"/>
</file>

<file path=docProps/app.xml><?xml version="1.0" encoding="utf-8"?>
<Properties xmlns="http://schemas.openxmlformats.org/officeDocument/2006/extended-properties" xmlns:vt="http://schemas.openxmlformats.org/officeDocument/2006/docPropsVTypes">
  <Template/>
  <TotalTime>771</TotalTime>
  <Words>1828</Words>
  <Application>Microsoft Macintosh PowerPoint</Application>
  <PresentationFormat>Custom</PresentationFormat>
  <Paragraphs>116</Paragraphs>
  <Slides>19</Slides>
  <Notes>16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19</vt:i4>
      </vt:variant>
    </vt:vector>
  </HeadingPairs>
  <TitlesOfParts>
    <vt:vector size="26" baseType="lpstr">
      <vt:lpstr>Arial</vt:lpstr>
      <vt:lpstr>Arial Black</vt:lpstr>
      <vt:lpstr>Calibri</vt:lpstr>
      <vt:lpstr>Cover</vt:lpstr>
      <vt:lpstr>Post it note </vt:lpstr>
      <vt:lpstr>Green </vt:lpstr>
      <vt:lpstr>Plum</vt:lpstr>
      <vt:lpstr>PowerPoint Presentation</vt:lpstr>
      <vt:lpstr>PowerPoint Presentation</vt:lpstr>
      <vt:lpstr>Toxic By Mitch Johnson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Caitlin Devine</dc:creator>
  <cp:lastModifiedBy>Ave Design</cp:lastModifiedBy>
  <cp:revision>58</cp:revision>
  <dcterms:created xsi:type="dcterms:W3CDTF">2022-08-22T15:41:05Z</dcterms:created>
  <dcterms:modified xsi:type="dcterms:W3CDTF">2025-07-31T16:14:28Z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2022-08-22T00:00:00Z</vt:filetime>
  </property>
  <property fmtid="{D5CDD505-2E9C-101B-9397-08002B2CF9AE}" pid="3" name="Creator">
    <vt:lpwstr>Adobe InDesign 17.3 (Macintosh)</vt:lpwstr>
  </property>
  <property fmtid="{D5CDD505-2E9C-101B-9397-08002B2CF9AE}" pid="4" name="LastSaved">
    <vt:filetime>2022-08-22T00:00:00Z</vt:filetime>
  </property>
  <property fmtid="{D5CDD505-2E9C-101B-9397-08002B2CF9AE}" pid="5" name="Producer">
    <vt:lpwstr>Adobe PDF Library 16.0.7</vt:lpwstr>
  </property>
  <property fmtid="{D5CDD505-2E9C-101B-9397-08002B2CF9AE}" pid="6" name="Order">
    <vt:lpwstr>3472600.00000000</vt:lpwstr>
  </property>
  <property fmtid="{D5CDD505-2E9C-101B-9397-08002B2CF9AE}" pid="7" name="ContentTypeId">
    <vt:lpwstr>0x010100B1AE58D9480B2B4FBC9D1D8A236E0FFF</vt:lpwstr>
  </property>
  <property fmtid="{D5CDD505-2E9C-101B-9397-08002B2CF9AE}" pid="8" name="MediaServiceImageTags">
    <vt:lpwstr/>
  </property>
</Properties>
</file>