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8" r:id="rId5"/>
  </p:sldMasterIdLst>
  <p:notesMasterIdLst>
    <p:notesMasterId r:id="rId36"/>
  </p:notesMasterIdLst>
  <p:sldIdLst>
    <p:sldId id="344" r:id="rId6"/>
    <p:sldId id="359" r:id="rId7"/>
    <p:sldId id="307" r:id="rId8"/>
    <p:sldId id="313" r:id="rId9"/>
    <p:sldId id="309" r:id="rId10"/>
    <p:sldId id="314" r:id="rId11"/>
    <p:sldId id="310" r:id="rId12"/>
    <p:sldId id="352" r:id="rId13"/>
    <p:sldId id="354" r:id="rId14"/>
    <p:sldId id="363" r:id="rId15"/>
    <p:sldId id="353" r:id="rId16"/>
    <p:sldId id="317" r:id="rId17"/>
    <p:sldId id="355" r:id="rId18"/>
    <p:sldId id="364" r:id="rId19"/>
    <p:sldId id="318" r:id="rId20"/>
    <p:sldId id="358" r:id="rId21"/>
    <p:sldId id="356" r:id="rId22"/>
    <p:sldId id="320" r:id="rId23"/>
    <p:sldId id="321" r:id="rId24"/>
    <p:sldId id="366" r:id="rId25"/>
    <p:sldId id="368" r:id="rId26"/>
    <p:sldId id="345" r:id="rId27"/>
    <p:sldId id="351" r:id="rId28"/>
    <p:sldId id="346" r:id="rId29"/>
    <p:sldId id="348" r:id="rId30"/>
    <p:sldId id="347" r:id="rId31"/>
    <p:sldId id="349" r:id="rId32"/>
    <p:sldId id="350" r:id="rId33"/>
    <p:sldId id="360" r:id="rId34"/>
    <p:sldId id="36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A134E9-EC3E-B95F-B3E6-4ABEA9F6AE4B}" name="Emma Zipfel" initials="EZ" userId="S::Emma.Zipfel@booktrust.org.uk::dcf630fc-c725-4473-8226-beb0cb2e33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1"/>
    <a:srgbClr val="DA394B"/>
    <a:srgbClr val="DA384B"/>
    <a:srgbClr val="FEE7CE"/>
    <a:srgbClr val="18837F"/>
    <a:srgbClr val="1C03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73647" autoAdjust="0"/>
  </p:normalViewPr>
  <p:slideViewPr>
    <p:cSldViewPr snapToGrid="0">
      <p:cViewPr varScale="1">
        <p:scale>
          <a:sx n="46" d="100"/>
          <a:sy n="46" d="100"/>
        </p:scale>
        <p:origin x="15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B7DA7-0E57-0543-AFC1-243C75DB4323}"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C70A11-CC9E-644E-A7A5-01A9398B3245}" type="slidenum">
              <a:rPr lang="en-US" smtClean="0"/>
              <a:t>‹#›</a:t>
            </a:fld>
            <a:endParaRPr lang="en-US"/>
          </a:p>
        </p:txBody>
      </p:sp>
    </p:spTree>
    <p:extLst>
      <p:ext uri="{BB962C8B-B14F-4D97-AF65-F5344CB8AC3E}">
        <p14:creationId xmlns:p14="http://schemas.microsoft.com/office/powerpoint/2010/main" val="3675559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95F30-CD29-58C6-F8A7-E57B2635A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25562-ACA5-5C0E-1B56-2A9688D1F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418395-C040-E542-1966-1AC9E55FED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16C5A7-060C-E71B-A9DC-DD91CEE6A216}"/>
              </a:ext>
            </a:extLst>
          </p:cNvPr>
          <p:cNvSpPr>
            <a:spLocks noGrp="1"/>
          </p:cNvSpPr>
          <p:nvPr>
            <p:ph type="sldNum" sz="quarter" idx="5"/>
          </p:nvPr>
        </p:nvSpPr>
        <p:spPr/>
        <p:txBody>
          <a:bodyPr/>
          <a:lstStyle/>
          <a:p>
            <a:fld id="{8EC70A11-CC9E-644E-A7A5-01A9398B3245}" type="slidenum">
              <a:rPr lang="en-US" smtClean="0"/>
              <a:t>1</a:t>
            </a:fld>
            <a:endParaRPr lang="en-US"/>
          </a:p>
        </p:txBody>
      </p:sp>
    </p:spTree>
    <p:extLst>
      <p:ext uri="{BB962C8B-B14F-4D97-AF65-F5344CB8AC3E}">
        <p14:creationId xmlns:p14="http://schemas.microsoft.com/office/powerpoint/2010/main" val="750930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5A7B4-69E6-220C-9178-F53CDEE51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47EDA-3791-1B55-B419-66B256CBC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FF817-1479-E46F-4ED8-D8F24C448B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60BC2E-3C52-B5EB-3B01-41272D784D6E}"/>
              </a:ext>
            </a:extLst>
          </p:cNvPr>
          <p:cNvSpPr>
            <a:spLocks noGrp="1"/>
          </p:cNvSpPr>
          <p:nvPr>
            <p:ph type="sldNum" sz="quarter" idx="5"/>
          </p:nvPr>
        </p:nvSpPr>
        <p:spPr/>
        <p:txBody>
          <a:bodyPr/>
          <a:lstStyle/>
          <a:p>
            <a:fld id="{8EC70A11-CC9E-644E-A7A5-01A9398B3245}" type="slidenum">
              <a:rPr lang="en-US" smtClean="0"/>
              <a:t>2</a:t>
            </a:fld>
            <a:endParaRPr lang="en-US"/>
          </a:p>
        </p:txBody>
      </p:sp>
    </p:spTree>
    <p:extLst>
      <p:ext uri="{BB962C8B-B14F-4D97-AF65-F5344CB8AC3E}">
        <p14:creationId xmlns:p14="http://schemas.microsoft.com/office/powerpoint/2010/main" val="1017915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Teacher note:</a:t>
            </a:r>
            <a:r>
              <a:rPr lang="en-GB" sz="1200" b="0" i="0" kern="1200" dirty="0">
                <a:solidFill>
                  <a:schemeClr val="tx1"/>
                </a:solidFill>
                <a:effectLst/>
                <a:latin typeface="+mn-lt"/>
                <a:ea typeface="+mn-ea"/>
                <a:cs typeface="+mn-cs"/>
              </a:rPr>
              <a:t> This competition is about personal choice. There are no right or wrong answers — pupils should be encouraged to choose a story, person, and method that feel meaningful to them.</a:t>
            </a:r>
          </a:p>
        </p:txBody>
      </p:sp>
      <p:sp>
        <p:nvSpPr>
          <p:cNvPr id="4" name="Slide Number Placeholder 3"/>
          <p:cNvSpPr>
            <a:spLocks noGrp="1"/>
          </p:cNvSpPr>
          <p:nvPr>
            <p:ph type="sldNum" sz="quarter" idx="5"/>
          </p:nvPr>
        </p:nvSpPr>
        <p:spPr/>
        <p:txBody>
          <a:bodyPr/>
          <a:lstStyle/>
          <a:p>
            <a:fld id="{8EC70A11-CC9E-644E-A7A5-01A9398B3245}" type="slidenum">
              <a:rPr lang="en-US" smtClean="0"/>
              <a:t>3</a:t>
            </a:fld>
            <a:endParaRPr lang="en-US"/>
          </a:p>
        </p:txBody>
      </p:sp>
    </p:spTree>
    <p:extLst>
      <p:ext uri="{BB962C8B-B14F-4D97-AF65-F5344CB8AC3E}">
        <p14:creationId xmlns:p14="http://schemas.microsoft.com/office/powerpoint/2010/main" val="2513392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5</a:t>
            </a:fld>
            <a:endParaRPr lang="en-US"/>
          </a:p>
        </p:txBody>
      </p:sp>
    </p:spTree>
    <p:extLst>
      <p:ext uri="{BB962C8B-B14F-4D97-AF65-F5344CB8AC3E}">
        <p14:creationId xmlns:p14="http://schemas.microsoft.com/office/powerpoint/2010/main" val="3221225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6</a:t>
            </a:fld>
            <a:endParaRPr lang="en-US"/>
          </a:p>
        </p:txBody>
      </p:sp>
    </p:spTree>
    <p:extLst>
      <p:ext uri="{BB962C8B-B14F-4D97-AF65-F5344CB8AC3E}">
        <p14:creationId xmlns:p14="http://schemas.microsoft.com/office/powerpoint/2010/main" val="3294824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10</a:t>
            </a:fld>
            <a:endParaRPr lang="en-US"/>
          </a:p>
        </p:txBody>
      </p:sp>
    </p:spTree>
    <p:extLst>
      <p:ext uri="{BB962C8B-B14F-4D97-AF65-F5344CB8AC3E}">
        <p14:creationId xmlns:p14="http://schemas.microsoft.com/office/powerpoint/2010/main" val="1720091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11</a:t>
            </a:fld>
            <a:endParaRPr lang="en-US"/>
          </a:p>
        </p:txBody>
      </p:sp>
    </p:spTree>
    <p:extLst>
      <p:ext uri="{BB962C8B-B14F-4D97-AF65-F5344CB8AC3E}">
        <p14:creationId xmlns:p14="http://schemas.microsoft.com/office/powerpoint/2010/main" val="2990303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12</a:t>
            </a:fld>
            <a:endParaRPr lang="en-US"/>
          </a:p>
        </p:txBody>
      </p:sp>
    </p:spTree>
    <p:extLst>
      <p:ext uri="{BB962C8B-B14F-4D97-AF65-F5344CB8AC3E}">
        <p14:creationId xmlns:p14="http://schemas.microsoft.com/office/powerpoint/2010/main" val="2449163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E065C-7948-2E84-A736-6E65E6BF6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F0AAC4-7C8E-425B-6582-52C4273F8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4844C-8692-9203-E738-3FEAD1FA98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8C2B82-846F-EA05-9264-27519313E8DC}"/>
              </a:ext>
            </a:extLst>
          </p:cNvPr>
          <p:cNvSpPr>
            <a:spLocks noGrp="1"/>
          </p:cNvSpPr>
          <p:nvPr>
            <p:ph type="sldNum" sz="quarter" idx="5"/>
          </p:nvPr>
        </p:nvSpPr>
        <p:spPr/>
        <p:txBody>
          <a:bodyPr/>
          <a:lstStyle/>
          <a:p>
            <a:fld id="{8EC70A11-CC9E-644E-A7A5-01A9398B3245}" type="slidenum">
              <a:rPr lang="en-US" smtClean="0"/>
              <a:t>14</a:t>
            </a:fld>
            <a:endParaRPr lang="en-US"/>
          </a:p>
        </p:txBody>
      </p:sp>
    </p:spTree>
    <p:extLst>
      <p:ext uri="{BB962C8B-B14F-4D97-AF65-F5344CB8AC3E}">
        <p14:creationId xmlns:p14="http://schemas.microsoft.com/office/powerpoint/2010/main" val="1656339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15</a:t>
            </a:fld>
            <a:endParaRPr lang="en-US"/>
          </a:p>
        </p:txBody>
      </p:sp>
    </p:spTree>
    <p:extLst>
      <p:ext uri="{BB962C8B-B14F-4D97-AF65-F5344CB8AC3E}">
        <p14:creationId xmlns:p14="http://schemas.microsoft.com/office/powerpoint/2010/main" val="1360456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D4BF-2701-4AF5-E3D6-C885BA5C2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B7491-48B2-B86C-8A9A-71714B17D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A1386-9738-7CE1-71CA-9B8655EC9C6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988F94-FE7D-336D-AB99-499975BECA0B}"/>
              </a:ext>
            </a:extLst>
          </p:cNvPr>
          <p:cNvSpPr>
            <a:spLocks noGrp="1"/>
          </p:cNvSpPr>
          <p:nvPr>
            <p:ph type="sldNum" sz="quarter" idx="5"/>
          </p:nvPr>
        </p:nvSpPr>
        <p:spPr/>
        <p:txBody>
          <a:bodyPr/>
          <a:lstStyle/>
          <a:p>
            <a:fld id="{8EC70A11-CC9E-644E-A7A5-01A9398B3245}" type="slidenum">
              <a:rPr lang="en-US" smtClean="0"/>
              <a:t>16</a:t>
            </a:fld>
            <a:endParaRPr lang="en-US"/>
          </a:p>
        </p:txBody>
      </p:sp>
    </p:spTree>
    <p:extLst>
      <p:ext uri="{BB962C8B-B14F-4D97-AF65-F5344CB8AC3E}">
        <p14:creationId xmlns:p14="http://schemas.microsoft.com/office/powerpoint/2010/main" val="1724203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18</a:t>
            </a:fld>
            <a:endParaRPr lang="en-US"/>
          </a:p>
        </p:txBody>
      </p:sp>
    </p:spTree>
    <p:extLst>
      <p:ext uri="{BB962C8B-B14F-4D97-AF65-F5344CB8AC3E}">
        <p14:creationId xmlns:p14="http://schemas.microsoft.com/office/powerpoint/2010/main" val="164736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Teacher prompt: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Encourage pupils to focus on the relationship between the story, the person and the method of sharing. The strongest entries will explain not only </a:t>
            </a:r>
            <a:r>
              <a:rPr lang="en-GB" sz="1200" b="0" i="1" kern="1200" dirty="0">
                <a:solidFill>
                  <a:schemeClr val="tx1"/>
                </a:solidFill>
                <a:effectLst/>
                <a:latin typeface="+mn-lt"/>
                <a:ea typeface="+mn-ea"/>
                <a:cs typeface="+mn-cs"/>
              </a:rPr>
              <a:t>what</a:t>
            </a:r>
            <a:r>
              <a:rPr lang="en-GB" sz="1200" b="0" i="0" kern="1200" dirty="0">
                <a:solidFill>
                  <a:schemeClr val="tx1"/>
                </a:solidFill>
                <a:effectLst/>
                <a:latin typeface="+mn-lt"/>
                <a:ea typeface="+mn-ea"/>
                <a:cs typeface="+mn-cs"/>
              </a:rPr>
              <a:t> they have chosen, but </a:t>
            </a:r>
            <a:r>
              <a:rPr lang="en-GB" sz="1200" b="0" i="1" kern="1200" dirty="0">
                <a:solidFill>
                  <a:schemeClr val="tx1"/>
                </a:solidFill>
                <a:effectLst/>
                <a:latin typeface="+mn-lt"/>
                <a:ea typeface="+mn-ea"/>
                <a:cs typeface="+mn-cs"/>
              </a:rPr>
              <a:t>why</a:t>
            </a:r>
            <a:r>
              <a:rPr lang="en-GB" sz="1200" b="0" i="0" kern="1200" dirty="0">
                <a:solidFill>
                  <a:schemeClr val="tx1"/>
                </a:solidFill>
                <a:effectLst/>
                <a:latin typeface="+mn-lt"/>
                <a:ea typeface="+mn-ea"/>
                <a:cs typeface="+mn-cs"/>
              </a:rPr>
              <a:t> those choices matter.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Reminder:</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 strongest entries do not need to summarise the whole story. They should clearly show why the pupil chose this story, why they chose this person, and why their chosen way of sharing feels thoughtful or special.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8EC70A11-CC9E-644E-A7A5-01A9398B3245}" type="slidenum">
              <a:rPr lang="en-US" smtClean="0"/>
              <a:t>19</a:t>
            </a:fld>
            <a:endParaRPr lang="en-US"/>
          </a:p>
        </p:txBody>
      </p:sp>
    </p:spTree>
    <p:extLst>
      <p:ext uri="{BB962C8B-B14F-4D97-AF65-F5344CB8AC3E}">
        <p14:creationId xmlns:p14="http://schemas.microsoft.com/office/powerpoint/2010/main" val="292867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2A242-A9A8-5330-C0EC-EC39E26E3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03A545-5994-54D1-8C7B-6C95B4FD8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9F9AF-D91B-4A79-2704-66BE2A6CB2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1B11223-623B-A7F2-B87F-28380484A435}"/>
              </a:ext>
            </a:extLst>
          </p:cNvPr>
          <p:cNvSpPr>
            <a:spLocks noGrp="1"/>
          </p:cNvSpPr>
          <p:nvPr>
            <p:ph type="sldNum" sz="quarter" idx="5"/>
          </p:nvPr>
        </p:nvSpPr>
        <p:spPr/>
        <p:txBody>
          <a:bodyPr/>
          <a:lstStyle/>
          <a:p>
            <a:fld id="{8EC70A11-CC9E-644E-A7A5-01A9398B3245}" type="slidenum">
              <a:rPr lang="en-US" smtClean="0"/>
              <a:t>29</a:t>
            </a:fld>
            <a:endParaRPr lang="en-US"/>
          </a:p>
        </p:txBody>
      </p:sp>
    </p:spTree>
    <p:extLst>
      <p:ext uri="{BB962C8B-B14F-4D97-AF65-F5344CB8AC3E}">
        <p14:creationId xmlns:p14="http://schemas.microsoft.com/office/powerpoint/2010/main" val="667768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DA394B"/>
        </a:solidFill>
        <a:effectLst/>
      </p:bgPr>
    </p:bg>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4DAF0C38-5B60-3C48-A62A-DE4A6EBB2FB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59704" y="6119119"/>
            <a:ext cx="2120637" cy="530159"/>
          </a:xfrm>
          <a:prstGeom prst="rect">
            <a:avLst/>
          </a:prstGeom>
        </p:spPr>
      </p:pic>
      <p:sp>
        <p:nvSpPr>
          <p:cNvPr id="6" name="Title 1">
            <a:extLst>
              <a:ext uri="{FF2B5EF4-FFF2-40B4-BE49-F238E27FC236}">
                <a16:creationId xmlns:a16="http://schemas.microsoft.com/office/drawing/2014/main" id="{2D29214F-8326-6D4E-B929-5A19E9809B55}"/>
              </a:ext>
            </a:extLst>
          </p:cNvPr>
          <p:cNvSpPr>
            <a:spLocks noGrp="1"/>
          </p:cNvSpPr>
          <p:nvPr>
            <p:ph type="ctrTitle"/>
          </p:nvPr>
        </p:nvSpPr>
        <p:spPr>
          <a:xfrm>
            <a:off x="242363" y="569800"/>
            <a:ext cx="9526670" cy="4451197"/>
          </a:xfrm>
          <a:prstGeom prst="rect">
            <a:avLst/>
          </a:prstGeom>
        </p:spPr>
        <p:txBody>
          <a:bodyPr anchor="t" anchorCtr="0">
            <a:normAutofit/>
          </a:bodyPr>
          <a:lstStyle>
            <a:lvl1pPr algn="l">
              <a:defRPr sz="4400" b="1" i="0">
                <a:solidFill>
                  <a:schemeClr val="bg1"/>
                </a:solidFill>
                <a:latin typeface="Galano Grotesque" pitchFamily="2" charset="77"/>
                <a:cs typeface="Arial" panose="020B0604020202020204" pitchFamily="34" charset="0"/>
              </a:defRPr>
            </a:lvl1pPr>
          </a:lstStyle>
          <a:p>
            <a:r>
              <a:rPr lang="en-US" dirty="0"/>
              <a:t>Click to edit Master title style</a:t>
            </a:r>
            <a:endParaRPr lang="en-GB" dirty="0"/>
          </a:p>
        </p:txBody>
      </p:sp>
      <p:pic>
        <p:nvPicPr>
          <p:cNvPr id="7" name="Picture 6">
            <a:extLst>
              <a:ext uri="{FF2B5EF4-FFF2-40B4-BE49-F238E27FC236}">
                <a16:creationId xmlns:a16="http://schemas.microsoft.com/office/drawing/2014/main" id="{BE8C3BEC-3BA3-3F40-98EF-11F542CE3AB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126915" y="3592762"/>
            <a:ext cx="4065085" cy="3183475"/>
          </a:xfrm>
          <a:prstGeom prst="rect">
            <a:avLst/>
          </a:prstGeom>
        </p:spPr>
      </p:pic>
    </p:spTree>
    <p:extLst>
      <p:ext uri="{BB962C8B-B14F-4D97-AF65-F5344CB8AC3E}">
        <p14:creationId xmlns:p14="http://schemas.microsoft.com/office/powerpoint/2010/main" val="2907437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72B975-4F75-7A49-ADB1-3ED5F3C4E7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36996" y="4235643"/>
            <a:ext cx="2943698" cy="2155826"/>
          </a:xfrm>
          <a:prstGeom prst="rect">
            <a:avLst/>
          </a:prstGeom>
        </p:spPr>
      </p:pic>
      <p:sp>
        <p:nvSpPr>
          <p:cNvPr id="5" name="Text Placeholder 2">
            <a:extLst>
              <a:ext uri="{FF2B5EF4-FFF2-40B4-BE49-F238E27FC236}">
                <a16:creationId xmlns:a16="http://schemas.microsoft.com/office/drawing/2014/main" id="{3B75F8EC-D114-394C-922C-8BBA01596A08}"/>
              </a:ext>
            </a:extLst>
          </p:cNvPr>
          <p:cNvSpPr>
            <a:spLocks noGrp="1"/>
          </p:cNvSpPr>
          <p:nvPr>
            <p:ph idx="1"/>
          </p:nvPr>
        </p:nvSpPr>
        <p:spPr>
          <a:xfrm>
            <a:off x="247814" y="1825625"/>
            <a:ext cx="8988783" cy="395106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
        <p:nvSpPr>
          <p:cNvPr id="6" name="Title Placeholder 1">
            <a:extLst>
              <a:ext uri="{FF2B5EF4-FFF2-40B4-BE49-F238E27FC236}">
                <a16:creationId xmlns:a16="http://schemas.microsoft.com/office/drawing/2014/main" id="{B78CCD91-79F9-AA48-8A4E-EE87364E2095}"/>
              </a:ext>
            </a:extLst>
          </p:cNvPr>
          <p:cNvSpPr>
            <a:spLocks noGrp="1"/>
          </p:cNvSpPr>
          <p:nvPr>
            <p:ph type="title"/>
          </p:nvPr>
        </p:nvSpPr>
        <p:spPr>
          <a:xfrm>
            <a:off x="247813" y="234440"/>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Tree>
    <p:extLst>
      <p:ext uri="{BB962C8B-B14F-4D97-AF65-F5344CB8AC3E}">
        <p14:creationId xmlns:p14="http://schemas.microsoft.com/office/powerpoint/2010/main" val="5979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26C3B42-17F4-C14F-BE01-828651CE33E6}"/>
              </a:ext>
            </a:extLst>
          </p:cNvPr>
          <p:cNvSpPr>
            <a:spLocks noGrp="1"/>
          </p:cNvSpPr>
          <p:nvPr>
            <p:ph type="title"/>
          </p:nvPr>
        </p:nvSpPr>
        <p:spPr>
          <a:xfrm>
            <a:off x="247813" y="234440"/>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
        <p:nvSpPr>
          <p:cNvPr id="5" name="Chart Placeholder 3">
            <a:extLst>
              <a:ext uri="{FF2B5EF4-FFF2-40B4-BE49-F238E27FC236}">
                <a16:creationId xmlns:a16="http://schemas.microsoft.com/office/drawing/2014/main" id="{6D0805A8-81C9-9F45-A114-405FCC4A0B02}"/>
              </a:ext>
            </a:extLst>
          </p:cNvPr>
          <p:cNvSpPr>
            <a:spLocks noGrp="1"/>
          </p:cNvSpPr>
          <p:nvPr>
            <p:ph type="chart" sz="quarter" idx="10"/>
          </p:nvPr>
        </p:nvSpPr>
        <p:spPr>
          <a:xfrm>
            <a:off x="1407888" y="1559623"/>
            <a:ext cx="9376228" cy="4212000"/>
          </a:xfrm>
        </p:spPr>
        <p:txBody>
          <a:bodyPr>
            <a:normAutofit/>
          </a:bodyPr>
          <a:lstStyle>
            <a:lvl1pPr marL="0" indent="0">
              <a:buNone/>
              <a:defRPr sz="1600"/>
            </a:lvl1pPr>
          </a:lstStyle>
          <a:p>
            <a:endParaRPr lang="en-US" dirty="0"/>
          </a:p>
        </p:txBody>
      </p:sp>
    </p:spTree>
    <p:extLst>
      <p:ext uri="{BB962C8B-B14F-4D97-AF65-F5344CB8AC3E}">
        <p14:creationId xmlns:p14="http://schemas.microsoft.com/office/powerpoint/2010/main" val="2658847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26C3B42-17F4-C14F-BE01-828651CE33E6}"/>
              </a:ext>
            </a:extLst>
          </p:cNvPr>
          <p:cNvSpPr>
            <a:spLocks noGrp="1"/>
          </p:cNvSpPr>
          <p:nvPr>
            <p:ph type="title"/>
          </p:nvPr>
        </p:nvSpPr>
        <p:spPr>
          <a:xfrm>
            <a:off x="247813" y="234440"/>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
        <p:nvSpPr>
          <p:cNvPr id="4" name="Table Placeholder 6">
            <a:extLst>
              <a:ext uri="{FF2B5EF4-FFF2-40B4-BE49-F238E27FC236}">
                <a16:creationId xmlns:a16="http://schemas.microsoft.com/office/drawing/2014/main" id="{6F9FBAAF-4E10-1943-BC23-F3AC4D81736B}"/>
              </a:ext>
            </a:extLst>
          </p:cNvPr>
          <p:cNvSpPr>
            <a:spLocks noGrp="1"/>
          </p:cNvSpPr>
          <p:nvPr>
            <p:ph type="tbl" sz="quarter" idx="11"/>
          </p:nvPr>
        </p:nvSpPr>
        <p:spPr>
          <a:xfrm>
            <a:off x="977152" y="1732041"/>
            <a:ext cx="10250074" cy="4039582"/>
          </a:xfrm>
        </p:spPr>
        <p:txBody>
          <a:bodyPr/>
          <a:lstStyle/>
          <a:p>
            <a:endParaRPr lang="en-US"/>
          </a:p>
        </p:txBody>
      </p:sp>
    </p:spTree>
    <p:extLst>
      <p:ext uri="{BB962C8B-B14F-4D97-AF65-F5344CB8AC3E}">
        <p14:creationId xmlns:p14="http://schemas.microsoft.com/office/powerpoint/2010/main" val="195438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E18918C-220B-1B40-82A6-C26052D3B5D9}"/>
              </a:ext>
            </a:extLst>
          </p:cNvPr>
          <p:cNvSpPr>
            <a:spLocks noGrp="1"/>
          </p:cNvSpPr>
          <p:nvPr>
            <p:ph type="pic" sz="quarter" idx="10"/>
          </p:nvPr>
        </p:nvSpPr>
        <p:spPr>
          <a:xfrm>
            <a:off x="964774" y="669925"/>
            <a:ext cx="10262452" cy="4623902"/>
          </a:xfrm>
        </p:spPr>
        <p:txBody>
          <a:bodyPr/>
          <a:lstStyle/>
          <a:p>
            <a:endParaRPr lang="en-US"/>
          </a:p>
        </p:txBody>
      </p:sp>
    </p:spTree>
    <p:extLst>
      <p:ext uri="{BB962C8B-B14F-4D97-AF65-F5344CB8AC3E}">
        <p14:creationId xmlns:p14="http://schemas.microsoft.com/office/powerpoint/2010/main" val="1006450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SECTION HEADING">
    <p:bg>
      <p:bgPr>
        <a:solidFill>
          <a:srgbClr val="BC1A8C"/>
        </a:solidFill>
        <a:effectLst/>
      </p:bgPr>
    </p:bg>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8EC764B-A697-7042-A4D9-CF326567C92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59704" y="6119119"/>
            <a:ext cx="2120637" cy="530159"/>
          </a:xfrm>
          <a:prstGeom prst="rect">
            <a:avLst/>
          </a:prstGeom>
        </p:spPr>
      </p:pic>
      <p:sp>
        <p:nvSpPr>
          <p:cNvPr id="8" name="Title 1">
            <a:extLst>
              <a:ext uri="{FF2B5EF4-FFF2-40B4-BE49-F238E27FC236}">
                <a16:creationId xmlns:a16="http://schemas.microsoft.com/office/drawing/2014/main" id="{7A3D9551-A0E2-1940-8F62-B31BCD07BFE9}"/>
              </a:ext>
            </a:extLst>
          </p:cNvPr>
          <p:cNvSpPr>
            <a:spLocks noGrp="1"/>
          </p:cNvSpPr>
          <p:nvPr>
            <p:ph type="ctrTitle"/>
          </p:nvPr>
        </p:nvSpPr>
        <p:spPr>
          <a:xfrm>
            <a:off x="242363" y="569800"/>
            <a:ext cx="9526670" cy="4451197"/>
          </a:xfrm>
          <a:prstGeom prst="rect">
            <a:avLst/>
          </a:prstGeom>
        </p:spPr>
        <p:txBody>
          <a:bodyPr anchor="t" anchorCtr="0">
            <a:normAutofit/>
          </a:bodyPr>
          <a:lstStyle>
            <a:lvl1pPr algn="l">
              <a:defRPr sz="4400" b="1" i="0">
                <a:solidFill>
                  <a:schemeClr val="bg1"/>
                </a:solidFill>
                <a:latin typeface="Galano Grotesque" pitchFamily="2" charset="77"/>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680106A8-9804-2440-9912-BCE8046AD1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84788" y="3573463"/>
            <a:ext cx="3352458" cy="3258552"/>
          </a:xfrm>
          <a:prstGeom prst="rect">
            <a:avLst/>
          </a:prstGeom>
        </p:spPr>
      </p:pic>
    </p:spTree>
    <p:extLst>
      <p:ext uri="{BB962C8B-B14F-4D97-AF65-F5344CB8AC3E}">
        <p14:creationId xmlns:p14="http://schemas.microsoft.com/office/powerpoint/2010/main" val="3310114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288347"/>
        </a:solidFill>
        <a:effectLst/>
      </p:bgPr>
    </p:bg>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A0DEE66E-C1F5-914E-80FF-A20F97BADA7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59704" y="6119119"/>
            <a:ext cx="2120637" cy="530159"/>
          </a:xfrm>
          <a:prstGeom prst="rect">
            <a:avLst/>
          </a:prstGeom>
        </p:spPr>
      </p:pic>
      <p:sp>
        <p:nvSpPr>
          <p:cNvPr id="10" name="Title 1">
            <a:extLst>
              <a:ext uri="{FF2B5EF4-FFF2-40B4-BE49-F238E27FC236}">
                <a16:creationId xmlns:a16="http://schemas.microsoft.com/office/drawing/2014/main" id="{2EFCAE45-4DAC-0340-AC12-FDA34172066D}"/>
              </a:ext>
            </a:extLst>
          </p:cNvPr>
          <p:cNvSpPr>
            <a:spLocks noGrp="1"/>
          </p:cNvSpPr>
          <p:nvPr>
            <p:ph type="ctrTitle"/>
          </p:nvPr>
        </p:nvSpPr>
        <p:spPr>
          <a:xfrm>
            <a:off x="242363" y="569800"/>
            <a:ext cx="9526670" cy="4451197"/>
          </a:xfrm>
          <a:prstGeom prst="rect">
            <a:avLst/>
          </a:prstGeom>
        </p:spPr>
        <p:txBody>
          <a:bodyPr anchor="t" anchorCtr="0">
            <a:normAutofit/>
          </a:bodyPr>
          <a:lstStyle>
            <a:lvl1pPr algn="l">
              <a:defRPr sz="4400" b="1" i="0">
                <a:solidFill>
                  <a:schemeClr val="bg1"/>
                </a:solidFill>
                <a:latin typeface="Galano Grotesque" pitchFamily="2" charset="77"/>
                <a:cs typeface="Arial" panose="020B0604020202020204" pitchFamily="34" charset="0"/>
              </a:defRPr>
            </a:lvl1pPr>
          </a:lstStyle>
          <a:p>
            <a:r>
              <a:rPr lang="en-US" dirty="0"/>
              <a:t>Click to edit Master title style</a:t>
            </a:r>
            <a:endParaRPr lang="en-GB" dirty="0"/>
          </a:p>
        </p:txBody>
      </p:sp>
      <p:pic>
        <p:nvPicPr>
          <p:cNvPr id="7" name="Picture 6" descr="A close up of a bowl&#10;&#10;Description automatically generated">
            <a:extLst>
              <a:ext uri="{FF2B5EF4-FFF2-40B4-BE49-F238E27FC236}">
                <a16:creationId xmlns:a16="http://schemas.microsoft.com/office/drawing/2014/main" id="{1C472D90-A5B0-CE4D-B4B7-0AF48381DE6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229599" y="3757956"/>
            <a:ext cx="3962401" cy="2889893"/>
          </a:xfrm>
          <a:prstGeom prst="rect">
            <a:avLst/>
          </a:prstGeom>
        </p:spPr>
      </p:pic>
    </p:spTree>
    <p:extLst>
      <p:ext uri="{BB962C8B-B14F-4D97-AF65-F5344CB8AC3E}">
        <p14:creationId xmlns:p14="http://schemas.microsoft.com/office/powerpoint/2010/main" val="4236919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D9C8C4-80E5-EB45-A604-5C4D91CF4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48750" y="4119019"/>
            <a:ext cx="3039583" cy="2272450"/>
          </a:xfrm>
          <a:prstGeom prst="rect">
            <a:avLst/>
          </a:prstGeom>
        </p:spPr>
      </p:pic>
      <p:sp>
        <p:nvSpPr>
          <p:cNvPr id="5" name="Text Placeholder 2">
            <a:extLst>
              <a:ext uri="{FF2B5EF4-FFF2-40B4-BE49-F238E27FC236}">
                <a16:creationId xmlns:a16="http://schemas.microsoft.com/office/drawing/2014/main" id="{51EFCBBF-DDE4-F34F-8CD3-ED3D084194BF}"/>
              </a:ext>
            </a:extLst>
          </p:cNvPr>
          <p:cNvSpPr>
            <a:spLocks noGrp="1"/>
          </p:cNvSpPr>
          <p:nvPr>
            <p:ph idx="1"/>
          </p:nvPr>
        </p:nvSpPr>
        <p:spPr>
          <a:xfrm>
            <a:off x="247814" y="1825625"/>
            <a:ext cx="8988783" cy="395106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
        <p:nvSpPr>
          <p:cNvPr id="7" name="Title Placeholder 1">
            <a:extLst>
              <a:ext uri="{FF2B5EF4-FFF2-40B4-BE49-F238E27FC236}">
                <a16:creationId xmlns:a16="http://schemas.microsoft.com/office/drawing/2014/main" id="{7D4EC560-EC8E-C142-81F6-44AD56530539}"/>
              </a:ext>
            </a:extLst>
          </p:cNvPr>
          <p:cNvSpPr>
            <a:spLocks noGrp="1"/>
          </p:cNvSpPr>
          <p:nvPr>
            <p:ph type="title"/>
          </p:nvPr>
        </p:nvSpPr>
        <p:spPr>
          <a:xfrm>
            <a:off x="247813" y="234062"/>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Tree>
    <p:extLst>
      <p:ext uri="{BB962C8B-B14F-4D97-AF65-F5344CB8AC3E}">
        <p14:creationId xmlns:p14="http://schemas.microsoft.com/office/powerpoint/2010/main" val="245336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Chart Placeholder 3">
            <a:extLst>
              <a:ext uri="{FF2B5EF4-FFF2-40B4-BE49-F238E27FC236}">
                <a16:creationId xmlns:a16="http://schemas.microsoft.com/office/drawing/2014/main" id="{B955CEEC-6D56-1741-9616-8A7F3FFE1C66}"/>
              </a:ext>
            </a:extLst>
          </p:cNvPr>
          <p:cNvSpPr>
            <a:spLocks noGrp="1"/>
          </p:cNvSpPr>
          <p:nvPr>
            <p:ph type="chart" sz="quarter" idx="10"/>
          </p:nvPr>
        </p:nvSpPr>
        <p:spPr>
          <a:xfrm>
            <a:off x="1407888" y="1559623"/>
            <a:ext cx="9376228" cy="4212000"/>
          </a:xfrm>
        </p:spPr>
        <p:txBody>
          <a:bodyPr>
            <a:normAutofit/>
          </a:bodyPr>
          <a:lstStyle>
            <a:lvl1pPr marL="0" indent="0">
              <a:buNone/>
              <a:defRPr sz="1600"/>
            </a:lvl1pPr>
          </a:lstStyle>
          <a:p>
            <a:endParaRPr lang="en-US" dirty="0"/>
          </a:p>
        </p:txBody>
      </p:sp>
      <p:sp>
        <p:nvSpPr>
          <p:cNvPr id="4" name="Title Placeholder 1">
            <a:extLst>
              <a:ext uri="{FF2B5EF4-FFF2-40B4-BE49-F238E27FC236}">
                <a16:creationId xmlns:a16="http://schemas.microsoft.com/office/drawing/2014/main" id="{2C729FF4-5EA2-074A-90A6-63B68B161ACD}"/>
              </a:ext>
            </a:extLst>
          </p:cNvPr>
          <p:cNvSpPr>
            <a:spLocks noGrp="1"/>
          </p:cNvSpPr>
          <p:nvPr>
            <p:ph type="title"/>
          </p:nvPr>
        </p:nvSpPr>
        <p:spPr>
          <a:xfrm>
            <a:off x="247813" y="234062"/>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Tree>
    <p:extLst>
      <p:ext uri="{BB962C8B-B14F-4D97-AF65-F5344CB8AC3E}">
        <p14:creationId xmlns:p14="http://schemas.microsoft.com/office/powerpoint/2010/main" val="2423736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2C729FF4-5EA2-074A-90A6-63B68B161ACD}"/>
              </a:ext>
            </a:extLst>
          </p:cNvPr>
          <p:cNvSpPr>
            <a:spLocks noGrp="1"/>
          </p:cNvSpPr>
          <p:nvPr>
            <p:ph type="title"/>
          </p:nvPr>
        </p:nvSpPr>
        <p:spPr>
          <a:xfrm>
            <a:off x="247813" y="234062"/>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sp>
        <p:nvSpPr>
          <p:cNvPr id="5" name="Table Placeholder 6">
            <a:extLst>
              <a:ext uri="{FF2B5EF4-FFF2-40B4-BE49-F238E27FC236}">
                <a16:creationId xmlns:a16="http://schemas.microsoft.com/office/drawing/2014/main" id="{4DBD83D8-5BC6-C940-9AF8-6CF1246EB497}"/>
              </a:ext>
            </a:extLst>
          </p:cNvPr>
          <p:cNvSpPr>
            <a:spLocks noGrp="1"/>
          </p:cNvSpPr>
          <p:nvPr>
            <p:ph type="tbl" sz="quarter" idx="11"/>
          </p:nvPr>
        </p:nvSpPr>
        <p:spPr>
          <a:xfrm>
            <a:off x="977152" y="1732041"/>
            <a:ext cx="10250074" cy="4039582"/>
          </a:xfrm>
        </p:spPr>
        <p:txBody>
          <a:bodyPr/>
          <a:lstStyle/>
          <a:p>
            <a:endParaRPr lang="en-US"/>
          </a:p>
        </p:txBody>
      </p:sp>
    </p:spTree>
    <p:extLst>
      <p:ext uri="{BB962C8B-B14F-4D97-AF65-F5344CB8AC3E}">
        <p14:creationId xmlns:p14="http://schemas.microsoft.com/office/powerpoint/2010/main" val="3085252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A7D60870-585D-C445-B3CC-DAFF55540A69}"/>
              </a:ext>
            </a:extLst>
          </p:cNvPr>
          <p:cNvSpPr>
            <a:spLocks noGrp="1"/>
          </p:cNvSpPr>
          <p:nvPr>
            <p:ph type="pic" sz="quarter" idx="10"/>
          </p:nvPr>
        </p:nvSpPr>
        <p:spPr>
          <a:xfrm>
            <a:off x="964774" y="669925"/>
            <a:ext cx="10262452" cy="4623902"/>
          </a:xfrm>
        </p:spPr>
        <p:txBody>
          <a:bodyPr/>
          <a:lstStyle/>
          <a:p>
            <a:endParaRPr lang="en-US"/>
          </a:p>
        </p:txBody>
      </p:sp>
    </p:spTree>
    <p:extLst>
      <p:ext uri="{BB962C8B-B14F-4D97-AF65-F5344CB8AC3E}">
        <p14:creationId xmlns:p14="http://schemas.microsoft.com/office/powerpoint/2010/main" val="1082326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7A0F7D5-CDF3-284B-9A0A-EA7E3FD73EFA}"/>
              </a:ext>
            </a:extLst>
          </p:cNvPr>
          <p:cNvSpPr/>
          <p:nvPr userDrawn="1"/>
        </p:nvSpPr>
        <p:spPr>
          <a:xfrm>
            <a:off x="0" y="5924938"/>
            <a:ext cx="12192000" cy="933062"/>
          </a:xfrm>
          <a:prstGeom prst="rect">
            <a:avLst/>
          </a:prstGeom>
          <a:solidFill>
            <a:srgbClr val="DA3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6E055A"/>
              </a:highlight>
              <a:latin typeface="Galano Grotesque" pitchFamily="2" charset="77"/>
            </a:endParaRPr>
          </a:p>
        </p:txBody>
      </p:sp>
      <p:sp>
        <p:nvSpPr>
          <p:cNvPr id="7" name="Text Placeholder 2">
            <a:extLst>
              <a:ext uri="{FF2B5EF4-FFF2-40B4-BE49-F238E27FC236}">
                <a16:creationId xmlns:a16="http://schemas.microsoft.com/office/drawing/2014/main" id="{E3C0947A-5DA2-F643-ABB3-CBB9E6F4A01D}"/>
              </a:ext>
            </a:extLst>
          </p:cNvPr>
          <p:cNvSpPr>
            <a:spLocks noGrp="1"/>
          </p:cNvSpPr>
          <p:nvPr>
            <p:ph type="body" idx="1"/>
          </p:nvPr>
        </p:nvSpPr>
        <p:spPr>
          <a:xfrm>
            <a:off x="247813" y="1825625"/>
            <a:ext cx="11553662" cy="395106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
        <p:nvSpPr>
          <p:cNvPr id="8" name="Title Placeholder 1">
            <a:extLst>
              <a:ext uri="{FF2B5EF4-FFF2-40B4-BE49-F238E27FC236}">
                <a16:creationId xmlns:a16="http://schemas.microsoft.com/office/drawing/2014/main" id="{BABAFE71-17E3-5847-9B3D-44FEDD7410EF}"/>
              </a:ext>
            </a:extLst>
          </p:cNvPr>
          <p:cNvSpPr>
            <a:spLocks noGrp="1"/>
          </p:cNvSpPr>
          <p:nvPr>
            <p:ph type="title"/>
          </p:nvPr>
        </p:nvSpPr>
        <p:spPr>
          <a:xfrm>
            <a:off x="247813" y="234440"/>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50420D34-FD84-AE42-BF0D-191DDC1C2F4E}"/>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359704" y="6119119"/>
            <a:ext cx="2120637" cy="530159"/>
          </a:xfrm>
          <a:prstGeom prst="rect">
            <a:avLst/>
          </a:prstGeom>
        </p:spPr>
      </p:pic>
    </p:spTree>
    <p:extLst>
      <p:ext uri="{BB962C8B-B14F-4D97-AF65-F5344CB8AC3E}">
        <p14:creationId xmlns:p14="http://schemas.microsoft.com/office/powerpoint/2010/main" val="3677124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702" r:id="rId6"/>
  </p:sldLayoutIdLst>
  <p:txStyles>
    <p:titleStyle>
      <a:lvl1pPr algn="l" defTabSz="914400" rtl="0" eaLnBrk="1" latinLnBrk="0" hangingPunct="1">
        <a:lnSpc>
          <a:spcPct val="90000"/>
        </a:lnSpc>
        <a:spcBef>
          <a:spcPct val="0"/>
        </a:spcBef>
        <a:buNone/>
        <a:defRPr sz="3600" b="1" i="0" kern="1200">
          <a:solidFill>
            <a:schemeClr val="accent1"/>
          </a:solidFill>
          <a:latin typeface="Galano Grotesque" pitchFamily="2" charset="77"/>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b="0" i="0" kern="1200">
          <a:solidFill>
            <a:schemeClr val="tx1"/>
          </a:solidFill>
          <a:latin typeface="Galano Grotesque" pitchFamily="2" charset="77"/>
          <a:ea typeface="+mn-ea"/>
          <a:cs typeface="Arial" panose="020B0604020202020204" pitchFamily="34" charset="0"/>
        </a:defRPr>
      </a:lvl1pPr>
      <a:lvl2pPr marL="685800" indent="-228600" algn="l" defTabSz="914400" rtl="0" eaLnBrk="1" latinLnBrk="0" hangingPunct="1">
        <a:lnSpc>
          <a:spcPct val="100000"/>
        </a:lnSpc>
        <a:spcBef>
          <a:spcPts val="500"/>
        </a:spcBef>
        <a:buFont typeface="Wingdings" pitchFamily="2" charset="2"/>
        <a:buChar char="§"/>
        <a:defRPr sz="1800" b="0" i="0" kern="1200">
          <a:solidFill>
            <a:schemeClr val="tx1"/>
          </a:solidFill>
          <a:latin typeface="Galano Grotesque" pitchFamily="2" charset="77"/>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Galano Grotesque"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4">
          <p15:clr>
            <a:srgbClr val="F26B43"/>
          </p15:clr>
        </p15:guide>
        <p15:guide id="2" pos="21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33B8D1F-4C1F-FE4C-8FC0-E75BE6447032}"/>
              </a:ext>
            </a:extLst>
          </p:cNvPr>
          <p:cNvSpPr/>
          <p:nvPr userDrawn="1"/>
        </p:nvSpPr>
        <p:spPr>
          <a:xfrm>
            <a:off x="0" y="5924938"/>
            <a:ext cx="12192000" cy="933062"/>
          </a:xfrm>
          <a:prstGeom prst="rect">
            <a:avLst/>
          </a:prstGeom>
          <a:solidFill>
            <a:srgbClr val="2883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highlight>
                <a:srgbClr val="6E055A"/>
              </a:highlight>
              <a:latin typeface="Galano Grotesque" pitchFamily="2" charset="77"/>
            </a:endParaRPr>
          </a:p>
        </p:txBody>
      </p:sp>
      <p:sp>
        <p:nvSpPr>
          <p:cNvPr id="8" name="Text Placeholder 2">
            <a:extLst>
              <a:ext uri="{FF2B5EF4-FFF2-40B4-BE49-F238E27FC236}">
                <a16:creationId xmlns:a16="http://schemas.microsoft.com/office/drawing/2014/main" id="{0311E81D-90C1-1941-8A55-373312FB8944}"/>
              </a:ext>
            </a:extLst>
          </p:cNvPr>
          <p:cNvSpPr>
            <a:spLocks noGrp="1"/>
          </p:cNvSpPr>
          <p:nvPr>
            <p:ph type="body" idx="1"/>
          </p:nvPr>
        </p:nvSpPr>
        <p:spPr>
          <a:xfrm>
            <a:off x="247813" y="1825625"/>
            <a:ext cx="11553662" cy="395106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
        <p:nvSpPr>
          <p:cNvPr id="9" name="Title Placeholder 1">
            <a:extLst>
              <a:ext uri="{FF2B5EF4-FFF2-40B4-BE49-F238E27FC236}">
                <a16:creationId xmlns:a16="http://schemas.microsoft.com/office/drawing/2014/main" id="{2DD9672B-1D42-D041-9D97-D968E92F1730}"/>
              </a:ext>
            </a:extLst>
          </p:cNvPr>
          <p:cNvSpPr>
            <a:spLocks noGrp="1"/>
          </p:cNvSpPr>
          <p:nvPr>
            <p:ph type="title"/>
          </p:nvPr>
        </p:nvSpPr>
        <p:spPr>
          <a:xfrm>
            <a:off x="247813" y="234062"/>
            <a:ext cx="11553662" cy="1325563"/>
          </a:xfrm>
          <a:prstGeom prst="rect">
            <a:avLst/>
          </a:prstGeom>
        </p:spPr>
        <p:txBody>
          <a:bodyPr vert="horz" lIns="91440" tIns="45720" rIns="91440" bIns="45720" rtlCol="0" anchor="t" anchorCtr="0">
            <a:noAutofit/>
          </a:bodyPr>
          <a:lstStyle/>
          <a:p>
            <a:r>
              <a:rPr lang="en-GB" dirty="0"/>
              <a:t>Click to edit Master title style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96E78D21-3FE8-8547-B93F-6E53E489EA15}"/>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359704" y="6119119"/>
            <a:ext cx="2120637" cy="530159"/>
          </a:xfrm>
          <a:prstGeom prst="rect">
            <a:avLst/>
          </a:prstGeom>
        </p:spPr>
      </p:pic>
    </p:spTree>
    <p:extLst>
      <p:ext uri="{BB962C8B-B14F-4D97-AF65-F5344CB8AC3E}">
        <p14:creationId xmlns:p14="http://schemas.microsoft.com/office/powerpoint/2010/main" val="24350007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xStyles>
    <p:titleStyle>
      <a:lvl1pPr algn="l" defTabSz="914400" rtl="0" eaLnBrk="1" latinLnBrk="0" hangingPunct="1">
        <a:lnSpc>
          <a:spcPct val="90000"/>
        </a:lnSpc>
        <a:spcBef>
          <a:spcPct val="0"/>
        </a:spcBef>
        <a:buNone/>
        <a:defRPr sz="3600" b="1" i="0" kern="1200">
          <a:solidFill>
            <a:schemeClr val="accent1"/>
          </a:solidFill>
          <a:latin typeface="Galano Grotesque" pitchFamily="2" charset="77"/>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b="0" i="0" kern="1200">
          <a:solidFill>
            <a:schemeClr val="tx1"/>
          </a:solidFill>
          <a:latin typeface="Galano Grotesque" pitchFamily="2" charset="77"/>
          <a:ea typeface="+mn-ea"/>
          <a:cs typeface="Arial" panose="020B0604020202020204" pitchFamily="34" charset="0"/>
        </a:defRPr>
      </a:lvl1pPr>
      <a:lvl2pPr marL="685800" indent="-228600" algn="l" defTabSz="914400" rtl="0" eaLnBrk="1" latinLnBrk="0" hangingPunct="1">
        <a:lnSpc>
          <a:spcPct val="100000"/>
        </a:lnSpc>
        <a:spcBef>
          <a:spcPts val="500"/>
        </a:spcBef>
        <a:buFont typeface="Wingdings" pitchFamily="2" charset="2"/>
        <a:buChar char="§"/>
        <a:defRPr sz="1800" b="0" i="0" kern="1200">
          <a:solidFill>
            <a:schemeClr val="tx1"/>
          </a:solidFill>
          <a:latin typeface="Galano Grotesque" pitchFamily="2" charset="77"/>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Galano Grotesque"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4">
          <p15:clr>
            <a:srgbClr val="F26B43"/>
          </p15:clr>
        </p15:guide>
        <p15:guide id="2" pos="21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AB4D-470F-B395-09E0-508E90017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B4378-6E25-B0CD-25F0-48EBC85E7B9B}"/>
              </a:ext>
            </a:extLst>
          </p:cNvPr>
          <p:cNvSpPr>
            <a:spLocks noGrp="1"/>
          </p:cNvSpPr>
          <p:nvPr>
            <p:ph type="ctrTitle"/>
          </p:nvPr>
        </p:nvSpPr>
        <p:spPr>
          <a:xfrm>
            <a:off x="452678" y="478971"/>
            <a:ext cx="11852655" cy="5359715"/>
          </a:xfrm>
        </p:spPr>
        <p:txBody>
          <a:bodyPr>
            <a:normAutofit/>
          </a:bodyPr>
          <a:lstStyle/>
          <a:p>
            <a:pPr fontAlgn="t">
              <a:lnSpc>
                <a:spcPct val="150000"/>
              </a:lnSpc>
            </a:pPr>
            <a:r>
              <a:rPr lang="en-GB" sz="4800" dirty="0">
                <a:latin typeface="Segoe UI" panose="020B0502040204020203" pitchFamily="34" charset="0"/>
              </a:rPr>
              <a:t>Spread the Story Competition</a:t>
            </a:r>
            <a:br>
              <a:rPr lang="en-GB" sz="1050" dirty="0">
                <a:latin typeface="Segoe UI" panose="020B0502040204020203" pitchFamily="34" charset="0"/>
              </a:rPr>
            </a:br>
            <a:br>
              <a:rPr lang="en-GB" sz="1050" dirty="0">
                <a:latin typeface="Segoe UI" panose="020B0502040204020203" pitchFamily="34" charset="0"/>
              </a:rPr>
            </a:br>
            <a:br>
              <a:rPr lang="en-GB" sz="1050" dirty="0">
                <a:latin typeface="Segoe UI" panose="020B0502040204020203" pitchFamily="34" charset="0"/>
              </a:rPr>
            </a:br>
            <a:br>
              <a:rPr lang="en-GB" sz="1050" dirty="0">
                <a:latin typeface="Segoe UI" panose="020B0502040204020203" pitchFamily="34" charset="0"/>
              </a:rPr>
            </a:br>
            <a:r>
              <a:rPr lang="en-GB" sz="2400" dirty="0">
                <a:latin typeface="Segoe UI" panose="020B0502040204020203" pitchFamily="34" charset="0"/>
              </a:rPr>
              <a:t>Who would you like to share a story with — and why?</a:t>
            </a:r>
            <a:br>
              <a:rPr lang="en-GB" sz="2400" dirty="0">
                <a:latin typeface="Segoe UI" panose="020B0502040204020203" pitchFamily="34" charset="0"/>
              </a:rPr>
            </a:br>
            <a:r>
              <a:rPr lang="en-GB" sz="2400" b="0" dirty="0">
                <a:latin typeface="Segoe UI" panose="020B0502040204020203" pitchFamily="34" charset="0"/>
              </a:rPr>
              <a:t>Think about a story that matters to you.</a:t>
            </a:r>
            <a:br>
              <a:rPr lang="en-GB" sz="2400" b="0" dirty="0">
                <a:latin typeface="Segoe UI" panose="020B0502040204020203" pitchFamily="34" charset="0"/>
              </a:rPr>
            </a:br>
            <a:r>
              <a:rPr lang="en-GB" sz="2400" b="0" dirty="0">
                <a:latin typeface="Segoe UI" panose="020B0502040204020203" pitchFamily="34" charset="0"/>
              </a:rPr>
              <a:t>Who would you choose to share it with?</a:t>
            </a:r>
            <a:br>
              <a:rPr lang="en-GB" sz="2400" b="0" dirty="0">
                <a:latin typeface="Segoe UI" panose="020B0502040204020203" pitchFamily="34" charset="0"/>
              </a:rPr>
            </a:br>
            <a:r>
              <a:rPr lang="en-GB" sz="2400" b="0" dirty="0">
                <a:latin typeface="Segoe UI" panose="020B0502040204020203" pitchFamily="34" charset="0"/>
              </a:rPr>
              <a:t>How would you share it?</a:t>
            </a:r>
          </a:p>
        </p:txBody>
      </p:sp>
      <p:pic>
        <p:nvPicPr>
          <p:cNvPr id="7" name="Picture 6" descr="A white text on a black background&#10;&#10;Description automatically generated">
            <a:extLst>
              <a:ext uri="{FF2B5EF4-FFF2-40B4-BE49-F238E27FC236}">
                <a16:creationId xmlns:a16="http://schemas.microsoft.com/office/drawing/2014/main" id="{A5F895C7-2CF6-33CD-F850-9ADF0316C398}"/>
              </a:ext>
            </a:extLst>
          </p:cNvPr>
          <p:cNvPicPr>
            <a:picLocks noChangeAspect="1"/>
          </p:cNvPicPr>
          <p:nvPr/>
        </p:nvPicPr>
        <p:blipFill>
          <a:blip r:embed="rId3">
            <a:extLst>
              <a:ext uri="{28A0092B-C50C-407E-A947-70E740481C1C}">
                <a14:useLocalDpi xmlns:a14="http://schemas.microsoft.com/office/drawing/2010/main" val="0"/>
              </a:ext>
            </a:extLst>
          </a:blip>
          <a:srcRect l="11895" b="26425"/>
          <a:stretch>
            <a:fillRect/>
          </a:stretch>
        </p:blipFill>
        <p:spPr>
          <a:xfrm>
            <a:off x="0" y="5363156"/>
            <a:ext cx="2931250" cy="1494844"/>
          </a:xfrm>
          <a:prstGeom prst="rect">
            <a:avLst/>
          </a:prstGeom>
          <a:solidFill>
            <a:schemeClr val="accent1"/>
          </a:solidFill>
        </p:spPr>
      </p:pic>
      <p:pic>
        <p:nvPicPr>
          <p:cNvPr id="5" name="Picture 4">
            <a:extLst>
              <a:ext uri="{FF2B5EF4-FFF2-40B4-BE49-F238E27FC236}">
                <a16:creationId xmlns:a16="http://schemas.microsoft.com/office/drawing/2014/main" id="{5B728EAC-63B0-FC48-5173-DDA8FEA5DC6A}"/>
              </a:ext>
            </a:extLst>
          </p:cNvPr>
          <p:cNvPicPr>
            <a:picLocks noChangeAspect="1"/>
          </p:cNvPicPr>
          <p:nvPr/>
        </p:nvPicPr>
        <p:blipFill>
          <a:blip r:embed="rId4"/>
          <a:stretch>
            <a:fillRect/>
          </a:stretch>
        </p:blipFill>
        <p:spPr>
          <a:xfrm>
            <a:off x="8808072" y="3611871"/>
            <a:ext cx="3251603" cy="3246129"/>
          </a:xfrm>
          <a:prstGeom prst="rect">
            <a:avLst/>
          </a:prstGeom>
          <a:solidFill>
            <a:schemeClr val="accent1"/>
          </a:solidFill>
        </p:spPr>
      </p:pic>
    </p:spTree>
    <p:extLst>
      <p:ext uri="{BB962C8B-B14F-4D97-AF65-F5344CB8AC3E}">
        <p14:creationId xmlns:p14="http://schemas.microsoft.com/office/powerpoint/2010/main" val="328544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E9CE7-A475-A541-1E33-231AEB1C7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F22DC-3090-1859-CD2B-E837D080D3A3}"/>
              </a:ext>
            </a:extLst>
          </p:cNvPr>
          <p:cNvSpPr>
            <a:spLocks noGrp="1"/>
          </p:cNvSpPr>
          <p:nvPr>
            <p:ph type="ctrTitle"/>
          </p:nvPr>
        </p:nvSpPr>
        <p:spPr>
          <a:xfrm>
            <a:off x="169672" y="-361741"/>
            <a:ext cx="11852655" cy="1308265"/>
          </a:xfrm>
        </p:spPr>
        <p:txBody>
          <a:bodyPr>
            <a:normAutofit fontScale="90000"/>
          </a:bodyPr>
          <a:lstStyle/>
          <a:p>
            <a:pPr fontAlgn="t">
              <a:lnSpc>
                <a:spcPct val="150000"/>
              </a:lnSpc>
            </a:pPr>
            <a:r>
              <a:rPr lang="en-GB" sz="4800" dirty="0">
                <a:latin typeface="Segoe UI" panose="020B0502040204020203" pitchFamily="34" charset="0"/>
              </a:rPr>
              <a:t>The Prizes!</a:t>
            </a:r>
            <a:br>
              <a:rPr lang="en-GB" sz="1050" dirty="0">
                <a:latin typeface="Segoe UI" panose="020B0502040204020203" pitchFamily="34" charset="0"/>
              </a:rPr>
            </a:br>
            <a:br>
              <a:rPr lang="en-GB" sz="1050" dirty="0">
                <a:latin typeface="Segoe UI" panose="020B0502040204020203" pitchFamily="34" charset="0"/>
              </a:rPr>
            </a:br>
            <a:br>
              <a:rPr lang="en-GB" sz="1050" dirty="0">
                <a:latin typeface="Segoe UI" panose="020B0502040204020203" pitchFamily="34" charset="0"/>
              </a:rPr>
            </a:br>
            <a:endParaRPr lang="en-GB" sz="2400" b="0" dirty="0">
              <a:latin typeface="Segoe UI" panose="020B0502040204020203" pitchFamily="34" charset="0"/>
            </a:endParaRPr>
          </a:p>
        </p:txBody>
      </p:sp>
      <p:pic>
        <p:nvPicPr>
          <p:cNvPr id="7" name="Picture 6" descr="A white text on a black background&#10;&#10;Description automatically generated">
            <a:extLst>
              <a:ext uri="{FF2B5EF4-FFF2-40B4-BE49-F238E27FC236}">
                <a16:creationId xmlns:a16="http://schemas.microsoft.com/office/drawing/2014/main" id="{CC637D01-D8A9-98DC-4F86-CF21479378A0}"/>
              </a:ext>
            </a:extLst>
          </p:cNvPr>
          <p:cNvPicPr>
            <a:picLocks noChangeAspect="1"/>
          </p:cNvPicPr>
          <p:nvPr/>
        </p:nvPicPr>
        <p:blipFill>
          <a:blip r:embed="rId3">
            <a:extLst>
              <a:ext uri="{28A0092B-C50C-407E-A947-70E740481C1C}">
                <a14:useLocalDpi xmlns:a14="http://schemas.microsoft.com/office/drawing/2010/main" val="0"/>
              </a:ext>
            </a:extLst>
          </a:blip>
          <a:srcRect l="11895" b="26425"/>
          <a:stretch>
            <a:fillRect/>
          </a:stretch>
        </p:blipFill>
        <p:spPr>
          <a:xfrm>
            <a:off x="0" y="5363156"/>
            <a:ext cx="2931250" cy="1494844"/>
          </a:xfrm>
          <a:prstGeom prst="rect">
            <a:avLst/>
          </a:prstGeom>
          <a:solidFill>
            <a:schemeClr val="accent1"/>
          </a:solidFill>
        </p:spPr>
      </p:pic>
      <p:sp>
        <p:nvSpPr>
          <p:cNvPr id="6" name="TextBox 5">
            <a:extLst>
              <a:ext uri="{FF2B5EF4-FFF2-40B4-BE49-F238E27FC236}">
                <a16:creationId xmlns:a16="http://schemas.microsoft.com/office/drawing/2014/main" id="{D7CBA01B-9E4A-10B0-C847-BD2303C2115C}"/>
              </a:ext>
            </a:extLst>
          </p:cNvPr>
          <p:cNvSpPr txBox="1"/>
          <p:nvPr/>
        </p:nvSpPr>
        <p:spPr>
          <a:xfrm>
            <a:off x="277091" y="848234"/>
            <a:ext cx="11745236" cy="4247317"/>
          </a:xfrm>
          <a:prstGeom prst="rect">
            <a:avLst/>
          </a:prstGeom>
          <a:noFill/>
        </p:spPr>
        <p:txBody>
          <a:bodyPr wrap="square">
            <a:spAutoFit/>
          </a:bodyPr>
          <a:lstStyle/>
          <a:p>
            <a:r>
              <a:rPr lang="en-GB" dirty="0">
                <a:solidFill>
                  <a:schemeClr val="bg1"/>
                </a:solidFill>
              </a:rPr>
              <a:t>First Prize (x1):</a:t>
            </a:r>
          </a:p>
          <a:p>
            <a:r>
              <a:rPr lang="en-GB" dirty="0">
                <a:solidFill>
                  <a:schemeClr val="bg1"/>
                </a:solidFill>
              </a:rPr>
              <a:t>• £3k of inclusive books provided in consultation with the BookTrust books team and inclusive books expert, Sanchita Basu De Sarkar </a:t>
            </a:r>
          </a:p>
          <a:p>
            <a:r>
              <a:rPr lang="en-GB" dirty="0">
                <a:solidFill>
                  <a:schemeClr val="bg1"/>
                </a:solidFill>
              </a:rPr>
              <a:t>• An in-person school visit by an author of colour, organized by BookTrust in consultation with your school</a:t>
            </a:r>
          </a:p>
          <a:p>
            <a:r>
              <a:rPr lang="en-GB" dirty="0">
                <a:solidFill>
                  <a:schemeClr val="bg1"/>
                </a:solidFill>
              </a:rPr>
              <a:t>• A book to keep of the winner’s choice </a:t>
            </a:r>
          </a:p>
          <a:p>
            <a:r>
              <a:rPr lang="en-GB" dirty="0">
                <a:solidFill>
                  <a:schemeClr val="bg1"/>
                </a:solidFill>
              </a:rPr>
              <a:t>• 100 copies of the visiting author’s books so that children can have a signed book to keep after the author visit</a:t>
            </a:r>
          </a:p>
          <a:p>
            <a:endParaRPr lang="en-GB" dirty="0">
              <a:solidFill>
                <a:schemeClr val="bg1"/>
              </a:solidFill>
            </a:endParaRPr>
          </a:p>
          <a:p>
            <a:r>
              <a:rPr lang="en-GB" dirty="0">
                <a:solidFill>
                  <a:schemeClr val="bg1"/>
                </a:solidFill>
              </a:rPr>
              <a:t>Runner up Prize (x2)</a:t>
            </a:r>
          </a:p>
          <a:p>
            <a:r>
              <a:rPr lang="en-GB" dirty="0">
                <a:solidFill>
                  <a:schemeClr val="bg1"/>
                </a:solidFill>
              </a:rPr>
              <a:t>• A book to keep, chosen by each winner</a:t>
            </a:r>
          </a:p>
          <a:p>
            <a:r>
              <a:rPr lang="en-GB" dirty="0">
                <a:solidFill>
                  <a:schemeClr val="bg1"/>
                </a:solidFill>
              </a:rPr>
              <a:t>• 100 inclusive books for each winner’s school</a:t>
            </a:r>
          </a:p>
          <a:p>
            <a:endParaRPr lang="en-GB" dirty="0">
              <a:solidFill>
                <a:schemeClr val="bg1"/>
              </a:solidFill>
            </a:endParaRPr>
          </a:p>
          <a:p>
            <a:r>
              <a:rPr lang="en-GB" dirty="0">
                <a:solidFill>
                  <a:schemeClr val="bg1"/>
                </a:solidFill>
              </a:rPr>
              <a:t>Highly Commended Prize (x10):</a:t>
            </a:r>
          </a:p>
          <a:p>
            <a:r>
              <a:rPr lang="en-GB" dirty="0">
                <a:solidFill>
                  <a:schemeClr val="bg1"/>
                </a:solidFill>
              </a:rPr>
              <a:t>• A book to keep, chosen by each winner</a:t>
            </a:r>
          </a:p>
          <a:p>
            <a:endParaRPr lang="en-GB" dirty="0">
              <a:solidFill>
                <a:schemeClr val="bg1"/>
              </a:solidFill>
            </a:endParaRPr>
          </a:p>
          <a:p>
            <a:r>
              <a:rPr lang="en-GB" b="1" dirty="0">
                <a:solidFill>
                  <a:schemeClr val="bg1"/>
                </a:solidFill>
              </a:rPr>
              <a:t>All winning entries will be published on the BookTrust website</a:t>
            </a:r>
          </a:p>
        </p:txBody>
      </p:sp>
    </p:spTree>
    <p:extLst>
      <p:ext uri="{BB962C8B-B14F-4D97-AF65-F5344CB8AC3E}">
        <p14:creationId xmlns:p14="http://schemas.microsoft.com/office/powerpoint/2010/main" val="3140037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B6138A-1E06-D650-1EFA-25996E4FD59C}"/>
              </a:ext>
            </a:extLst>
          </p:cNvPr>
          <p:cNvSpPr>
            <a:spLocks noGrp="1"/>
          </p:cNvSpPr>
          <p:nvPr>
            <p:ph type="title"/>
          </p:nvPr>
        </p:nvSpPr>
        <p:spPr/>
        <p:txBody>
          <a:bodyPr/>
          <a:lstStyle/>
          <a:p>
            <a:r>
              <a:rPr lang="en-GB" dirty="0">
                <a:latin typeface="Galano Grotesque"/>
                <a:cs typeface="Arial"/>
              </a:rPr>
              <a:t>Learning Objectives</a:t>
            </a:r>
            <a:endParaRPr lang="en-US" dirty="0"/>
          </a:p>
        </p:txBody>
      </p:sp>
      <p:sp>
        <p:nvSpPr>
          <p:cNvPr id="7" name="TextBox 6">
            <a:extLst>
              <a:ext uri="{FF2B5EF4-FFF2-40B4-BE49-F238E27FC236}">
                <a16:creationId xmlns:a16="http://schemas.microsoft.com/office/drawing/2014/main" id="{DA97870D-A390-2904-E5F3-D794F38427F5}"/>
              </a:ext>
            </a:extLst>
          </p:cNvPr>
          <p:cNvSpPr txBox="1"/>
          <p:nvPr/>
        </p:nvSpPr>
        <p:spPr>
          <a:xfrm>
            <a:off x="247812" y="897221"/>
            <a:ext cx="7219787" cy="5209118"/>
          </a:xfrm>
          <a:prstGeom prst="rect">
            <a:avLst/>
          </a:prstGeom>
          <a:noFill/>
        </p:spPr>
        <p:txBody>
          <a:bodyPr wrap="square" lIns="91440" tIns="45720" rIns="91440" bIns="45720" anchor="t">
            <a:spAutoFit/>
          </a:bodyPr>
          <a:lstStyle/>
          <a:p>
            <a:pPr marL="457200" indent="-457200" fontAlgn="t">
              <a:lnSpc>
                <a:spcPct val="150000"/>
              </a:lnSpc>
              <a:buFont typeface="Arial" panose="020B0604020202020204" pitchFamily="34" charset="0"/>
              <a:buChar char="•"/>
            </a:pPr>
            <a:r>
              <a:rPr lang="en-GB" sz="2800" b="1" dirty="0">
                <a:latin typeface="Segoe UI" panose="020B0502040204020203" pitchFamily="34" charset="0"/>
              </a:rPr>
              <a:t>Choose</a:t>
            </a:r>
            <a:r>
              <a:rPr lang="en-GB" sz="2800" dirty="0">
                <a:latin typeface="Segoe UI" panose="020B0502040204020203" pitchFamily="34" charset="0"/>
              </a:rPr>
              <a:t> a story you would like to share </a:t>
            </a:r>
          </a:p>
          <a:p>
            <a:pPr marL="457200" indent="-457200" fontAlgn="t">
              <a:lnSpc>
                <a:spcPct val="150000"/>
              </a:lnSpc>
              <a:buFont typeface="Arial" panose="020B0604020202020204" pitchFamily="34" charset="0"/>
              <a:buChar char="•"/>
            </a:pPr>
            <a:r>
              <a:rPr lang="en-GB" sz="2800" b="1" dirty="0">
                <a:latin typeface="Segoe UI" panose="020B0502040204020203" pitchFamily="34" charset="0"/>
              </a:rPr>
              <a:t>Explain</a:t>
            </a:r>
            <a:r>
              <a:rPr lang="en-GB" sz="2800" dirty="0">
                <a:latin typeface="Segoe UI" panose="020B0502040204020203" pitchFamily="34" charset="0"/>
              </a:rPr>
              <a:t> who you would like to share it with and why </a:t>
            </a:r>
          </a:p>
          <a:p>
            <a:pPr marL="457200" indent="-457200" fontAlgn="t">
              <a:lnSpc>
                <a:spcPct val="150000"/>
              </a:lnSpc>
              <a:buFont typeface="Arial" panose="020B0604020202020204" pitchFamily="34" charset="0"/>
              <a:buChar char="•"/>
            </a:pPr>
            <a:r>
              <a:rPr lang="en-GB" sz="2800" b="1" dirty="0">
                <a:latin typeface="Segoe UI" panose="020B0502040204020203" pitchFamily="34" charset="0"/>
              </a:rPr>
              <a:t>Think</a:t>
            </a:r>
            <a:r>
              <a:rPr lang="en-GB" sz="2800" dirty="0">
                <a:latin typeface="Segoe UI" panose="020B0502040204020203" pitchFamily="34" charset="0"/>
              </a:rPr>
              <a:t> about different ways stories can be shared </a:t>
            </a:r>
          </a:p>
          <a:p>
            <a:pPr marL="457200" indent="-457200" fontAlgn="t">
              <a:lnSpc>
                <a:spcPct val="150000"/>
              </a:lnSpc>
              <a:buFont typeface="Arial" panose="020B0604020202020204" pitchFamily="34" charset="0"/>
              <a:buChar char="•"/>
            </a:pPr>
            <a:r>
              <a:rPr lang="en-GB" sz="2800" b="1" dirty="0">
                <a:latin typeface="Segoe UI" panose="020B0502040204020203" pitchFamily="34" charset="0"/>
              </a:rPr>
              <a:t>Plan</a:t>
            </a:r>
            <a:r>
              <a:rPr lang="en-GB" sz="2800" dirty="0">
                <a:latin typeface="Segoe UI" panose="020B0502040204020203" pitchFamily="34" charset="0"/>
              </a:rPr>
              <a:t> an entry using words, pictures, or both</a:t>
            </a:r>
          </a:p>
          <a:p>
            <a:pPr>
              <a:lnSpc>
                <a:spcPct val="150000"/>
              </a:lnSpc>
            </a:pPr>
            <a:endParaRPr lang="en-GB" sz="2800" dirty="0">
              <a:latin typeface="Galano Grotesque" panose="00000500000000000000" pitchFamily="50" charset="0"/>
            </a:endParaRPr>
          </a:p>
        </p:txBody>
      </p:sp>
      <p:sp>
        <p:nvSpPr>
          <p:cNvPr id="4" name="TextBox 3">
            <a:extLst>
              <a:ext uri="{FF2B5EF4-FFF2-40B4-BE49-F238E27FC236}">
                <a16:creationId xmlns:a16="http://schemas.microsoft.com/office/drawing/2014/main" id="{19CCFFA3-547B-D78C-F4D7-51FA5A4AA78D}"/>
              </a:ext>
            </a:extLst>
          </p:cNvPr>
          <p:cNvSpPr txBox="1"/>
          <p:nvPr/>
        </p:nvSpPr>
        <p:spPr>
          <a:xfrm>
            <a:off x="8738964" y="1364103"/>
            <a:ext cx="2191328" cy="3000821"/>
          </a:xfrm>
          <a:prstGeom prst="rect">
            <a:avLst/>
          </a:prstGeom>
          <a:solidFill>
            <a:schemeClr val="bg1"/>
          </a:solidFill>
          <a:ln w="28575">
            <a:solidFill>
              <a:srgbClr val="18837F"/>
            </a:solidFill>
          </a:ln>
        </p:spPr>
        <p:txBody>
          <a:bodyPr wrap="square" lIns="91440" tIns="45720" rIns="91440" bIns="45720" anchor="t">
            <a:spAutoFit/>
          </a:bodyPr>
          <a:lstStyle/>
          <a:p>
            <a:pPr algn="ctr">
              <a:lnSpc>
                <a:spcPct val="150000"/>
              </a:lnSpc>
            </a:pPr>
            <a:r>
              <a:rPr lang="en-GB" sz="2400" b="1" dirty="0">
                <a:latin typeface="Galano Grotesque"/>
              </a:rPr>
              <a:t>Key words:</a:t>
            </a:r>
            <a:endParaRPr lang="en-GB" sz="2400" b="1" dirty="0">
              <a:latin typeface="Galano Grotesque"/>
              <a:cs typeface="Calibri" panose="020F0502020204030204"/>
            </a:endParaRPr>
          </a:p>
          <a:p>
            <a:pPr algn="ctr">
              <a:lnSpc>
                <a:spcPct val="150000"/>
              </a:lnSpc>
            </a:pPr>
            <a:endParaRPr lang="en-GB" sz="800" b="1" dirty="0">
              <a:latin typeface="Segoe UI" panose="020B0502040204020203" pitchFamily="34" charset="0"/>
            </a:endParaRPr>
          </a:p>
          <a:p>
            <a:pPr algn="ctr">
              <a:lnSpc>
                <a:spcPct val="150000"/>
              </a:lnSpc>
            </a:pPr>
            <a:r>
              <a:rPr lang="en-GB" sz="2400" b="1" dirty="0">
                <a:latin typeface="Segoe UI" panose="020B0502040204020203" pitchFamily="34" charset="0"/>
              </a:rPr>
              <a:t>connection</a:t>
            </a:r>
            <a:endParaRPr lang="en-GB" sz="2400" dirty="0">
              <a:latin typeface="Segoe UI" panose="020B0502040204020203" pitchFamily="34" charset="0"/>
            </a:endParaRPr>
          </a:p>
          <a:p>
            <a:pPr algn="ctr">
              <a:lnSpc>
                <a:spcPct val="150000"/>
              </a:lnSpc>
            </a:pPr>
            <a:r>
              <a:rPr lang="en-GB" sz="2400" b="1" dirty="0">
                <a:solidFill>
                  <a:srgbClr val="FF0000"/>
                </a:solidFill>
                <a:latin typeface="Segoe UI" panose="020B0502040204020203" pitchFamily="34" charset="0"/>
              </a:rPr>
              <a:t>choice</a:t>
            </a:r>
            <a:br>
              <a:rPr lang="en-GB" sz="2400" dirty="0">
                <a:latin typeface="Segoe UI" panose="020B0502040204020203" pitchFamily="34" charset="0"/>
              </a:rPr>
            </a:br>
            <a:r>
              <a:rPr lang="en-GB" sz="2400" b="1" dirty="0">
                <a:solidFill>
                  <a:schemeClr val="accent2">
                    <a:lumMod val="60000"/>
                    <a:lumOff val="40000"/>
                  </a:schemeClr>
                </a:solidFill>
                <a:latin typeface="Segoe UI" panose="020B0502040204020203" pitchFamily="34" charset="0"/>
              </a:rPr>
              <a:t>audience</a:t>
            </a:r>
            <a:br>
              <a:rPr lang="en-GB" sz="2400" dirty="0">
                <a:latin typeface="Segoe UI" panose="020B0502040204020203" pitchFamily="34" charset="0"/>
              </a:rPr>
            </a:br>
            <a:endParaRPr lang="en-GB" sz="2400" dirty="0">
              <a:latin typeface="Galano Grotesque"/>
              <a:cs typeface="Calibri" panose="020F0502020204030204"/>
            </a:endParaRPr>
          </a:p>
        </p:txBody>
      </p:sp>
    </p:spTree>
    <p:extLst>
      <p:ext uri="{BB962C8B-B14F-4D97-AF65-F5344CB8AC3E}">
        <p14:creationId xmlns:p14="http://schemas.microsoft.com/office/powerpoint/2010/main" val="1711916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89D97B-2C9F-EAAD-497E-A4207F72D4B6}"/>
              </a:ext>
            </a:extLst>
          </p:cNvPr>
          <p:cNvSpPr txBox="1"/>
          <p:nvPr/>
        </p:nvSpPr>
        <p:spPr>
          <a:xfrm>
            <a:off x="409297" y="438028"/>
            <a:ext cx="7249935" cy="830997"/>
          </a:xfrm>
          <a:prstGeom prst="rect">
            <a:avLst/>
          </a:prstGeom>
          <a:noFill/>
        </p:spPr>
        <p:txBody>
          <a:bodyPr wrap="square">
            <a:spAutoFit/>
          </a:bodyPr>
          <a:lstStyle/>
          <a:p>
            <a:pPr>
              <a:lnSpc>
                <a:spcPct val="150000"/>
              </a:lnSpc>
            </a:pPr>
            <a:endParaRPr lang="en-GB" sz="2000" dirty="0">
              <a:latin typeface="Galano Grotesque" panose="00000500000000000000" pitchFamily="50" charset="0"/>
            </a:endParaRPr>
          </a:p>
          <a:p>
            <a:endParaRPr lang="en-GB" dirty="0">
              <a:latin typeface="Galano Grotesque" panose="00000500000000000000" pitchFamily="50" charset="0"/>
            </a:endParaRPr>
          </a:p>
        </p:txBody>
      </p:sp>
      <p:pic>
        <p:nvPicPr>
          <p:cNvPr id="4" name="Picture 3">
            <a:extLst>
              <a:ext uri="{FF2B5EF4-FFF2-40B4-BE49-F238E27FC236}">
                <a16:creationId xmlns:a16="http://schemas.microsoft.com/office/drawing/2014/main" id="{71A3F303-1DF2-9E2E-62E8-6AC4E60629D1}"/>
              </a:ext>
            </a:extLst>
          </p:cNvPr>
          <p:cNvPicPr>
            <a:picLocks noChangeAspect="1"/>
          </p:cNvPicPr>
          <p:nvPr/>
        </p:nvPicPr>
        <p:blipFill>
          <a:blip r:embed="rId2"/>
          <a:srcRect l="13104" r="13753"/>
          <a:stretch/>
        </p:blipFill>
        <p:spPr>
          <a:xfrm>
            <a:off x="7802059" y="910775"/>
            <a:ext cx="3980644" cy="4035922"/>
          </a:xfrm>
          <a:prstGeom prst="rect">
            <a:avLst/>
          </a:prstGeom>
        </p:spPr>
      </p:pic>
      <p:sp>
        <p:nvSpPr>
          <p:cNvPr id="7" name="TextBox 6">
            <a:extLst>
              <a:ext uri="{FF2B5EF4-FFF2-40B4-BE49-F238E27FC236}">
                <a16:creationId xmlns:a16="http://schemas.microsoft.com/office/drawing/2014/main" id="{F283D229-CD35-F27A-4AA5-8443FFEFEBA1}"/>
              </a:ext>
            </a:extLst>
          </p:cNvPr>
          <p:cNvSpPr txBox="1"/>
          <p:nvPr/>
        </p:nvSpPr>
        <p:spPr>
          <a:xfrm>
            <a:off x="860992" y="1505292"/>
            <a:ext cx="6346543" cy="3724096"/>
          </a:xfrm>
          <a:prstGeom prst="rect">
            <a:avLst/>
          </a:prstGeom>
          <a:noFill/>
        </p:spPr>
        <p:txBody>
          <a:bodyPr wrap="square">
            <a:spAutoFit/>
          </a:bodyPr>
          <a:lstStyle/>
          <a:p>
            <a:pPr>
              <a:lnSpc>
                <a:spcPct val="150000"/>
              </a:lnSpc>
            </a:pPr>
            <a:r>
              <a:rPr lang="en-GB" sz="3200" b="1" dirty="0">
                <a:solidFill>
                  <a:srgbClr val="DA394B"/>
                </a:solidFill>
                <a:latin typeface="Galano Grotesque" panose="00000500000000000000" pitchFamily="50" charset="0"/>
              </a:rPr>
              <a:t>When we share a story, we are making a </a:t>
            </a:r>
            <a:r>
              <a:rPr lang="en-GB" sz="3200" b="1" dirty="0">
                <a:latin typeface="Galano Grotesque" panose="00000500000000000000" pitchFamily="50" charset="0"/>
              </a:rPr>
              <a:t>connection</a:t>
            </a:r>
            <a:r>
              <a:rPr lang="en-GB" sz="3200" b="1" dirty="0">
                <a:solidFill>
                  <a:srgbClr val="DA394B"/>
                </a:solidFill>
                <a:latin typeface="Galano Grotesque" panose="00000500000000000000" pitchFamily="50" charset="0"/>
              </a:rPr>
              <a:t> with others by sharing ideas, feelings, memories and imagination.</a:t>
            </a:r>
          </a:p>
        </p:txBody>
      </p:sp>
    </p:spTree>
    <p:extLst>
      <p:ext uri="{BB962C8B-B14F-4D97-AF65-F5344CB8AC3E}">
        <p14:creationId xmlns:p14="http://schemas.microsoft.com/office/powerpoint/2010/main" val="868724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B6138A-1E06-D650-1EFA-25996E4FD59C}"/>
              </a:ext>
            </a:extLst>
          </p:cNvPr>
          <p:cNvSpPr>
            <a:spLocks noGrp="1"/>
          </p:cNvSpPr>
          <p:nvPr>
            <p:ph type="title"/>
          </p:nvPr>
        </p:nvSpPr>
        <p:spPr/>
        <p:txBody>
          <a:bodyPr/>
          <a:lstStyle/>
          <a:p>
            <a:pPr algn="ctr"/>
            <a:r>
              <a:rPr lang="en-GB" dirty="0">
                <a:latin typeface="Galano Grotesque"/>
                <a:cs typeface="Arial"/>
              </a:rPr>
              <a:t>Why do we share stories?</a:t>
            </a:r>
            <a:endParaRPr lang="en-GB" dirty="0"/>
          </a:p>
        </p:txBody>
      </p:sp>
      <p:sp>
        <p:nvSpPr>
          <p:cNvPr id="7" name="TextBox 6">
            <a:extLst>
              <a:ext uri="{FF2B5EF4-FFF2-40B4-BE49-F238E27FC236}">
                <a16:creationId xmlns:a16="http://schemas.microsoft.com/office/drawing/2014/main" id="{DA97870D-A390-2904-E5F3-D794F38427F5}"/>
              </a:ext>
            </a:extLst>
          </p:cNvPr>
          <p:cNvSpPr txBox="1"/>
          <p:nvPr/>
        </p:nvSpPr>
        <p:spPr>
          <a:xfrm>
            <a:off x="195469" y="1055784"/>
            <a:ext cx="7746260" cy="4478149"/>
          </a:xfrm>
          <a:prstGeom prst="rect">
            <a:avLst/>
          </a:prstGeom>
          <a:noFill/>
        </p:spPr>
        <p:txBody>
          <a:bodyPr wrap="square">
            <a:spAutoFit/>
          </a:bodyPr>
          <a:lstStyle/>
          <a:p>
            <a:pPr>
              <a:lnSpc>
                <a:spcPct val="150000"/>
              </a:lnSpc>
            </a:pPr>
            <a:r>
              <a:rPr lang="en-GB" sz="2400" b="1" dirty="0">
                <a:solidFill>
                  <a:srgbClr val="DA394B"/>
                </a:solidFill>
                <a:latin typeface="Galano Grotesque" panose="00000500000000000000" pitchFamily="50" charset="0"/>
              </a:rPr>
              <a:t>We might share a story because we want to:</a:t>
            </a:r>
          </a:p>
          <a:p>
            <a:pPr>
              <a:lnSpc>
                <a:spcPct val="150000"/>
              </a:lnSpc>
            </a:pPr>
            <a:r>
              <a:rPr lang="en-GB" sz="2400" dirty="0">
                <a:solidFill>
                  <a:srgbClr val="DA394B"/>
                </a:solidFill>
                <a:latin typeface="Galano Grotesque" panose="00000500000000000000" pitchFamily="50" charset="0"/>
              </a:rPr>
              <a:t>Make someone laugh</a:t>
            </a:r>
          </a:p>
          <a:p>
            <a:pPr>
              <a:lnSpc>
                <a:spcPct val="150000"/>
              </a:lnSpc>
            </a:pPr>
            <a:r>
              <a:rPr lang="en-GB" sz="2400" dirty="0">
                <a:solidFill>
                  <a:srgbClr val="DA394B"/>
                </a:solidFill>
                <a:latin typeface="Galano Grotesque" panose="00000500000000000000" pitchFamily="50" charset="0"/>
              </a:rPr>
              <a:t>Help someone feel understood</a:t>
            </a:r>
          </a:p>
          <a:p>
            <a:pPr>
              <a:lnSpc>
                <a:spcPct val="150000"/>
              </a:lnSpc>
            </a:pPr>
            <a:r>
              <a:rPr lang="en-GB" sz="2400" dirty="0">
                <a:solidFill>
                  <a:srgbClr val="DA394B"/>
                </a:solidFill>
                <a:latin typeface="Galano Grotesque" panose="00000500000000000000" pitchFamily="50" charset="0"/>
              </a:rPr>
              <a:t>Spend time with someone we care about</a:t>
            </a:r>
          </a:p>
          <a:p>
            <a:pPr>
              <a:lnSpc>
                <a:spcPct val="150000"/>
              </a:lnSpc>
            </a:pPr>
            <a:r>
              <a:rPr lang="en-GB" sz="2400" dirty="0">
                <a:solidFill>
                  <a:srgbClr val="DA394B"/>
                </a:solidFill>
                <a:latin typeface="Galano Grotesque" panose="00000500000000000000" pitchFamily="50" charset="0"/>
              </a:rPr>
              <a:t>Introduce someone to a favourite character</a:t>
            </a:r>
          </a:p>
          <a:p>
            <a:pPr>
              <a:lnSpc>
                <a:spcPct val="150000"/>
              </a:lnSpc>
            </a:pPr>
            <a:r>
              <a:rPr lang="en-GB" sz="2400" dirty="0">
                <a:solidFill>
                  <a:srgbClr val="DA394B"/>
                </a:solidFill>
                <a:latin typeface="Galano Grotesque" panose="00000500000000000000" pitchFamily="50" charset="0"/>
              </a:rPr>
              <a:t>Talk about a big idea</a:t>
            </a:r>
          </a:p>
          <a:p>
            <a:pPr>
              <a:lnSpc>
                <a:spcPct val="150000"/>
              </a:lnSpc>
            </a:pPr>
            <a:r>
              <a:rPr lang="en-GB" sz="2400" dirty="0">
                <a:solidFill>
                  <a:srgbClr val="DA394B"/>
                </a:solidFill>
                <a:latin typeface="Galano Grotesque" panose="00000500000000000000" pitchFamily="50" charset="0"/>
              </a:rPr>
              <a:t>Remember a special moment</a:t>
            </a:r>
          </a:p>
          <a:p>
            <a:pPr>
              <a:lnSpc>
                <a:spcPct val="150000"/>
              </a:lnSpc>
            </a:pPr>
            <a:r>
              <a:rPr lang="en-GB" sz="2400" dirty="0">
                <a:solidFill>
                  <a:srgbClr val="DA394B"/>
                </a:solidFill>
                <a:latin typeface="Galano Grotesque" panose="00000500000000000000" pitchFamily="50" charset="0"/>
              </a:rPr>
              <a:t>Help someone see the world differently</a:t>
            </a:r>
            <a:endParaRPr lang="en-GB" sz="2400" dirty="0">
              <a:latin typeface="Galano Grotesque" panose="00000500000000000000" pitchFamily="50" charset="0"/>
            </a:endParaRPr>
          </a:p>
        </p:txBody>
      </p:sp>
      <p:sp>
        <p:nvSpPr>
          <p:cNvPr id="8" name="TextBox 7">
            <a:extLst>
              <a:ext uri="{FF2B5EF4-FFF2-40B4-BE49-F238E27FC236}">
                <a16:creationId xmlns:a16="http://schemas.microsoft.com/office/drawing/2014/main" id="{9CA9EA8B-90C0-7967-F78F-FA195C87D44D}"/>
              </a:ext>
            </a:extLst>
          </p:cNvPr>
          <p:cNvSpPr txBox="1"/>
          <p:nvPr/>
        </p:nvSpPr>
        <p:spPr>
          <a:xfrm>
            <a:off x="8123402" y="1338330"/>
            <a:ext cx="3548743" cy="3913059"/>
          </a:xfrm>
          <a:prstGeom prst="rect">
            <a:avLst/>
          </a:prstGeom>
          <a:noFill/>
          <a:ln>
            <a:solidFill>
              <a:schemeClr val="tx1"/>
            </a:solidFill>
          </a:ln>
        </p:spPr>
        <p:txBody>
          <a:bodyPr wrap="square">
            <a:spAutoFit/>
          </a:bodyPr>
          <a:lstStyle/>
          <a:p>
            <a:pPr>
              <a:lnSpc>
                <a:spcPct val="150000"/>
              </a:lnSpc>
            </a:pPr>
            <a:r>
              <a:rPr lang="en-GB" sz="2400" b="1" dirty="0"/>
              <a:t>Discussion question:</a:t>
            </a:r>
          </a:p>
          <a:p>
            <a:pPr>
              <a:lnSpc>
                <a:spcPct val="150000"/>
              </a:lnSpc>
            </a:pPr>
            <a:endParaRPr lang="en-GB" sz="2400" b="1" dirty="0"/>
          </a:p>
          <a:p>
            <a:pPr>
              <a:lnSpc>
                <a:spcPct val="150000"/>
              </a:lnSpc>
            </a:pPr>
            <a:r>
              <a:rPr lang="en-GB" sz="2400" b="1" dirty="0"/>
              <a:t>Think of a time when someone shared a story with you.</a:t>
            </a:r>
          </a:p>
          <a:p>
            <a:pPr>
              <a:lnSpc>
                <a:spcPct val="150000"/>
              </a:lnSpc>
            </a:pPr>
            <a:endParaRPr lang="en-GB" sz="2400" b="1" dirty="0"/>
          </a:p>
          <a:p>
            <a:pPr>
              <a:lnSpc>
                <a:spcPct val="150000"/>
              </a:lnSpc>
            </a:pPr>
            <a:r>
              <a:rPr lang="en-GB" sz="2400" b="1" dirty="0"/>
              <a:t>How did it make you feel?</a:t>
            </a:r>
          </a:p>
        </p:txBody>
      </p:sp>
    </p:spTree>
    <p:extLst>
      <p:ext uri="{BB962C8B-B14F-4D97-AF65-F5344CB8AC3E}">
        <p14:creationId xmlns:p14="http://schemas.microsoft.com/office/powerpoint/2010/main" val="419647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89D97B-2C9F-EAAD-497E-A4207F72D4B6}"/>
              </a:ext>
            </a:extLst>
          </p:cNvPr>
          <p:cNvSpPr txBox="1"/>
          <p:nvPr/>
        </p:nvSpPr>
        <p:spPr>
          <a:xfrm>
            <a:off x="409297" y="438028"/>
            <a:ext cx="7249935" cy="830997"/>
          </a:xfrm>
          <a:prstGeom prst="rect">
            <a:avLst/>
          </a:prstGeom>
          <a:noFill/>
        </p:spPr>
        <p:txBody>
          <a:bodyPr wrap="square">
            <a:spAutoFit/>
          </a:bodyPr>
          <a:lstStyle/>
          <a:p>
            <a:pPr>
              <a:lnSpc>
                <a:spcPct val="150000"/>
              </a:lnSpc>
            </a:pPr>
            <a:endParaRPr lang="en-GB" sz="2000" dirty="0">
              <a:latin typeface="Galano Grotesque" panose="00000500000000000000" pitchFamily="50" charset="0"/>
            </a:endParaRPr>
          </a:p>
          <a:p>
            <a:endParaRPr lang="en-GB" dirty="0">
              <a:latin typeface="Galano Grotesque" panose="00000500000000000000" pitchFamily="50" charset="0"/>
            </a:endParaRPr>
          </a:p>
        </p:txBody>
      </p:sp>
      <p:sp>
        <p:nvSpPr>
          <p:cNvPr id="2" name="Title 2">
            <a:extLst>
              <a:ext uri="{FF2B5EF4-FFF2-40B4-BE49-F238E27FC236}">
                <a16:creationId xmlns:a16="http://schemas.microsoft.com/office/drawing/2014/main" id="{11087D88-DFBD-4113-6745-E4630CDCC75E}"/>
              </a:ext>
            </a:extLst>
          </p:cNvPr>
          <p:cNvSpPr>
            <a:spLocks noGrp="1"/>
          </p:cNvSpPr>
          <p:nvPr>
            <p:ph type="title"/>
          </p:nvPr>
        </p:nvSpPr>
        <p:spPr>
          <a:xfrm>
            <a:off x="247813" y="234440"/>
            <a:ext cx="11553662" cy="1325563"/>
          </a:xfrm>
        </p:spPr>
        <p:txBody>
          <a:bodyPr/>
          <a:lstStyle/>
          <a:p>
            <a:pPr algn="ctr"/>
            <a:r>
              <a:rPr lang="en-GB" dirty="0"/>
              <a:t>Choosing your story</a:t>
            </a:r>
          </a:p>
        </p:txBody>
      </p:sp>
      <p:sp>
        <p:nvSpPr>
          <p:cNvPr id="3" name="TextBox 2">
            <a:extLst>
              <a:ext uri="{FF2B5EF4-FFF2-40B4-BE49-F238E27FC236}">
                <a16:creationId xmlns:a16="http://schemas.microsoft.com/office/drawing/2014/main" id="{CC1ACDD3-25D1-8C2A-AB8B-5AA3C1960DD4}"/>
              </a:ext>
            </a:extLst>
          </p:cNvPr>
          <p:cNvSpPr txBox="1"/>
          <p:nvPr/>
        </p:nvSpPr>
        <p:spPr>
          <a:xfrm>
            <a:off x="3674052" y="936010"/>
            <a:ext cx="5553075" cy="4985980"/>
          </a:xfrm>
          <a:prstGeom prst="rect">
            <a:avLst/>
          </a:prstGeom>
          <a:noFill/>
        </p:spPr>
        <p:txBody>
          <a:bodyPr wrap="square" lIns="91440" tIns="45720" rIns="91440" bIns="45720" anchor="t">
            <a:spAutoFit/>
          </a:bodyPr>
          <a:lstStyle/>
          <a:p>
            <a:pPr>
              <a:lnSpc>
                <a:spcPct val="150000"/>
              </a:lnSpc>
            </a:pPr>
            <a:r>
              <a:rPr lang="en-GB" sz="2000" b="1" dirty="0">
                <a:latin typeface="Galano Grotesque"/>
              </a:rPr>
              <a:t>The story you choose could be:</a:t>
            </a:r>
          </a:p>
          <a:p>
            <a:pPr>
              <a:lnSpc>
                <a:spcPct val="150000"/>
              </a:lnSpc>
            </a:pPr>
            <a:r>
              <a:rPr lang="en-GB" sz="2000" dirty="0">
                <a:latin typeface="Galano Grotesque"/>
              </a:rPr>
              <a:t>A picture book</a:t>
            </a:r>
          </a:p>
          <a:p>
            <a:pPr>
              <a:lnSpc>
                <a:spcPct val="150000"/>
              </a:lnSpc>
            </a:pPr>
            <a:r>
              <a:rPr lang="en-GB" sz="2000" dirty="0">
                <a:latin typeface="Galano Grotesque"/>
              </a:rPr>
              <a:t>A chapter book</a:t>
            </a:r>
          </a:p>
          <a:p>
            <a:pPr>
              <a:lnSpc>
                <a:spcPct val="150000"/>
              </a:lnSpc>
            </a:pPr>
            <a:r>
              <a:rPr lang="en-GB" sz="2000" dirty="0">
                <a:latin typeface="Galano Grotesque"/>
              </a:rPr>
              <a:t>A graphic novel or comic</a:t>
            </a:r>
          </a:p>
          <a:p>
            <a:pPr>
              <a:lnSpc>
                <a:spcPct val="150000"/>
              </a:lnSpc>
            </a:pPr>
            <a:r>
              <a:rPr lang="en-GB" sz="2000" dirty="0">
                <a:latin typeface="Galano Grotesque"/>
              </a:rPr>
              <a:t>A poem</a:t>
            </a:r>
          </a:p>
          <a:p>
            <a:pPr>
              <a:lnSpc>
                <a:spcPct val="150000"/>
              </a:lnSpc>
            </a:pPr>
            <a:r>
              <a:rPr lang="en-GB" sz="2000" dirty="0">
                <a:latin typeface="Galano Grotesque"/>
              </a:rPr>
              <a:t>A traditional tale</a:t>
            </a:r>
          </a:p>
          <a:p>
            <a:pPr>
              <a:lnSpc>
                <a:spcPct val="150000"/>
              </a:lnSpc>
            </a:pPr>
            <a:r>
              <a:rPr lang="en-GB" sz="2000" dirty="0">
                <a:latin typeface="Galano Grotesque"/>
              </a:rPr>
              <a:t>A story from your family or community</a:t>
            </a:r>
          </a:p>
          <a:p>
            <a:pPr>
              <a:lnSpc>
                <a:spcPct val="150000"/>
              </a:lnSpc>
            </a:pPr>
            <a:r>
              <a:rPr lang="en-GB" sz="2000" dirty="0">
                <a:latin typeface="Galano Grotesque"/>
              </a:rPr>
              <a:t>A story you have made up yourself</a:t>
            </a:r>
          </a:p>
          <a:p>
            <a:pPr>
              <a:lnSpc>
                <a:spcPct val="150000"/>
              </a:lnSpc>
            </a:pPr>
            <a:r>
              <a:rPr lang="en-GB" sz="2000" dirty="0">
                <a:latin typeface="Galano Grotesque"/>
              </a:rPr>
              <a:t>A book you loved when you were younger</a:t>
            </a:r>
          </a:p>
          <a:p>
            <a:pPr>
              <a:lnSpc>
                <a:spcPct val="150000"/>
              </a:lnSpc>
            </a:pPr>
            <a:r>
              <a:rPr lang="en-GB" sz="2000" dirty="0">
                <a:latin typeface="Galano Grotesque"/>
              </a:rPr>
              <a:t>A story you think someone else would enjoy</a:t>
            </a:r>
            <a:endParaRPr lang="en-GB" sz="2000" dirty="0">
              <a:latin typeface="Galano Grotesque" panose="00000500000000000000" pitchFamily="50" charset="0"/>
            </a:endParaRPr>
          </a:p>
          <a:p>
            <a:endParaRPr lang="en-GB" dirty="0">
              <a:latin typeface="Galano Grotesque" panose="00000500000000000000" pitchFamily="50" charset="0"/>
            </a:endParaRPr>
          </a:p>
        </p:txBody>
      </p:sp>
      <p:pic>
        <p:nvPicPr>
          <p:cNvPr id="6" name="Picture 5">
            <a:extLst>
              <a:ext uri="{FF2B5EF4-FFF2-40B4-BE49-F238E27FC236}">
                <a16:creationId xmlns:a16="http://schemas.microsoft.com/office/drawing/2014/main" id="{ED32946E-5C47-637A-B53B-4A254ECC4AE3}"/>
              </a:ext>
            </a:extLst>
          </p:cNvPr>
          <p:cNvPicPr>
            <a:picLocks noChangeAspect="1"/>
          </p:cNvPicPr>
          <p:nvPr/>
        </p:nvPicPr>
        <p:blipFill>
          <a:blip r:embed="rId3"/>
          <a:stretch>
            <a:fillRect/>
          </a:stretch>
        </p:blipFill>
        <p:spPr>
          <a:xfrm>
            <a:off x="994047" y="2075762"/>
            <a:ext cx="1143000" cy="1752600"/>
          </a:xfrm>
          <a:prstGeom prst="rect">
            <a:avLst/>
          </a:prstGeom>
        </p:spPr>
      </p:pic>
      <p:pic>
        <p:nvPicPr>
          <p:cNvPr id="8" name="Picture 7">
            <a:extLst>
              <a:ext uri="{FF2B5EF4-FFF2-40B4-BE49-F238E27FC236}">
                <a16:creationId xmlns:a16="http://schemas.microsoft.com/office/drawing/2014/main" id="{A0F60A8B-BE39-A84D-0843-64A0B0CFDC32}"/>
              </a:ext>
            </a:extLst>
          </p:cNvPr>
          <p:cNvPicPr>
            <a:picLocks noChangeAspect="1"/>
          </p:cNvPicPr>
          <p:nvPr/>
        </p:nvPicPr>
        <p:blipFill>
          <a:blip r:embed="rId4"/>
          <a:stretch>
            <a:fillRect/>
          </a:stretch>
        </p:blipFill>
        <p:spPr>
          <a:xfrm>
            <a:off x="10181026" y="96464"/>
            <a:ext cx="1166212" cy="1786803"/>
          </a:xfrm>
          <a:prstGeom prst="rect">
            <a:avLst/>
          </a:prstGeom>
        </p:spPr>
      </p:pic>
      <p:pic>
        <p:nvPicPr>
          <p:cNvPr id="10" name="Picture 9">
            <a:extLst>
              <a:ext uri="{FF2B5EF4-FFF2-40B4-BE49-F238E27FC236}">
                <a16:creationId xmlns:a16="http://schemas.microsoft.com/office/drawing/2014/main" id="{2067FB9E-02AA-D9CE-F473-95F50E08B03B}"/>
              </a:ext>
            </a:extLst>
          </p:cNvPr>
          <p:cNvPicPr>
            <a:picLocks noChangeAspect="1"/>
          </p:cNvPicPr>
          <p:nvPr/>
        </p:nvPicPr>
        <p:blipFill>
          <a:blip r:embed="rId5"/>
          <a:stretch>
            <a:fillRect/>
          </a:stretch>
        </p:blipFill>
        <p:spPr>
          <a:xfrm>
            <a:off x="10204238" y="4043914"/>
            <a:ext cx="1143000" cy="1752600"/>
          </a:xfrm>
          <a:prstGeom prst="rect">
            <a:avLst/>
          </a:prstGeom>
        </p:spPr>
      </p:pic>
      <p:pic>
        <p:nvPicPr>
          <p:cNvPr id="16" name="Picture 15">
            <a:extLst>
              <a:ext uri="{FF2B5EF4-FFF2-40B4-BE49-F238E27FC236}">
                <a16:creationId xmlns:a16="http://schemas.microsoft.com/office/drawing/2014/main" id="{08D0771B-4574-EC37-9CAF-F2668F41BD08}"/>
              </a:ext>
            </a:extLst>
          </p:cNvPr>
          <p:cNvPicPr>
            <a:picLocks noChangeAspect="1"/>
          </p:cNvPicPr>
          <p:nvPr/>
        </p:nvPicPr>
        <p:blipFill>
          <a:blip r:embed="rId6"/>
          <a:stretch>
            <a:fillRect/>
          </a:stretch>
        </p:blipFill>
        <p:spPr>
          <a:xfrm>
            <a:off x="994047" y="4043914"/>
            <a:ext cx="1143000" cy="1752600"/>
          </a:xfrm>
          <a:prstGeom prst="rect">
            <a:avLst/>
          </a:prstGeom>
        </p:spPr>
      </p:pic>
      <p:pic>
        <p:nvPicPr>
          <p:cNvPr id="18" name="Picture 17">
            <a:extLst>
              <a:ext uri="{FF2B5EF4-FFF2-40B4-BE49-F238E27FC236}">
                <a16:creationId xmlns:a16="http://schemas.microsoft.com/office/drawing/2014/main" id="{C186AEBD-BC34-ED56-03A8-DB7FF0754851}"/>
              </a:ext>
            </a:extLst>
          </p:cNvPr>
          <p:cNvPicPr>
            <a:picLocks noChangeAspect="1"/>
          </p:cNvPicPr>
          <p:nvPr/>
        </p:nvPicPr>
        <p:blipFill>
          <a:blip r:embed="rId7"/>
          <a:stretch>
            <a:fillRect/>
          </a:stretch>
        </p:blipFill>
        <p:spPr>
          <a:xfrm>
            <a:off x="1002526" y="96464"/>
            <a:ext cx="1134521" cy="1679091"/>
          </a:xfrm>
          <a:prstGeom prst="rect">
            <a:avLst/>
          </a:prstGeom>
        </p:spPr>
      </p:pic>
      <p:pic>
        <p:nvPicPr>
          <p:cNvPr id="20" name="Picture 19">
            <a:extLst>
              <a:ext uri="{FF2B5EF4-FFF2-40B4-BE49-F238E27FC236}">
                <a16:creationId xmlns:a16="http://schemas.microsoft.com/office/drawing/2014/main" id="{33C2B85D-8B90-C14D-C056-41A905C125CF}"/>
              </a:ext>
            </a:extLst>
          </p:cNvPr>
          <p:cNvPicPr>
            <a:picLocks noChangeAspect="1"/>
          </p:cNvPicPr>
          <p:nvPr/>
        </p:nvPicPr>
        <p:blipFill>
          <a:blip r:embed="rId8"/>
          <a:stretch>
            <a:fillRect/>
          </a:stretch>
        </p:blipFill>
        <p:spPr>
          <a:xfrm>
            <a:off x="10218093" y="2094812"/>
            <a:ext cx="1143000" cy="1714500"/>
          </a:xfrm>
          <a:prstGeom prst="rect">
            <a:avLst/>
          </a:prstGeom>
        </p:spPr>
      </p:pic>
    </p:spTree>
    <p:extLst>
      <p:ext uri="{BB962C8B-B14F-4D97-AF65-F5344CB8AC3E}">
        <p14:creationId xmlns:p14="http://schemas.microsoft.com/office/powerpoint/2010/main" val="3018814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DEF1BB-880D-7188-1730-CC44AB1EB95F}"/>
              </a:ext>
            </a:extLst>
          </p:cNvPr>
          <p:cNvSpPr txBox="1"/>
          <p:nvPr/>
        </p:nvSpPr>
        <p:spPr>
          <a:xfrm>
            <a:off x="2234044" y="240288"/>
            <a:ext cx="6717439" cy="523220"/>
          </a:xfrm>
          <a:prstGeom prst="rect">
            <a:avLst/>
          </a:prstGeom>
          <a:noFill/>
        </p:spPr>
        <p:txBody>
          <a:bodyPr wrap="square">
            <a:spAutoFit/>
          </a:bodyPr>
          <a:lstStyle/>
          <a:p>
            <a:r>
              <a:rPr lang="en-GB" sz="2800" b="1" dirty="0">
                <a:latin typeface="Galano Grotesque" panose="00000500000000000000" pitchFamily="50" charset="0"/>
              </a:rPr>
              <a:t>What makes a story worth sharing?</a:t>
            </a:r>
          </a:p>
        </p:txBody>
      </p:sp>
      <p:graphicFrame>
        <p:nvGraphicFramePr>
          <p:cNvPr id="8" name="Table 7">
            <a:extLst>
              <a:ext uri="{FF2B5EF4-FFF2-40B4-BE49-F238E27FC236}">
                <a16:creationId xmlns:a16="http://schemas.microsoft.com/office/drawing/2014/main" id="{9A986E12-E4E3-E223-8142-17ACFF93D80D}"/>
              </a:ext>
            </a:extLst>
          </p:cNvPr>
          <p:cNvGraphicFramePr>
            <a:graphicFrameLocks noGrp="1"/>
          </p:cNvGraphicFramePr>
          <p:nvPr>
            <p:extLst>
              <p:ext uri="{D42A27DB-BD31-4B8C-83A1-F6EECF244321}">
                <p14:modId xmlns:p14="http://schemas.microsoft.com/office/powerpoint/2010/main" val="3416145410"/>
              </p:ext>
            </p:extLst>
          </p:nvPr>
        </p:nvGraphicFramePr>
        <p:xfrm>
          <a:off x="2234044" y="936810"/>
          <a:ext cx="6717439" cy="3383280"/>
        </p:xfrm>
        <a:graphic>
          <a:graphicData uri="http://schemas.openxmlformats.org/drawingml/2006/table">
            <a:tbl>
              <a:tblPr/>
              <a:tblGrid>
                <a:gridCol w="6717439">
                  <a:extLst>
                    <a:ext uri="{9D8B030D-6E8A-4147-A177-3AD203B41FA5}">
                      <a16:colId xmlns:a16="http://schemas.microsoft.com/office/drawing/2014/main" val="2077780316"/>
                    </a:ext>
                  </a:extLst>
                </a:gridCol>
              </a:tblGrid>
              <a:tr h="0">
                <a:tc>
                  <a:txBody>
                    <a:bodyPr/>
                    <a:lstStyle/>
                    <a:p>
                      <a:pPr fontAlgn="t">
                        <a:lnSpc>
                          <a:spcPct val="150000"/>
                        </a:lnSpc>
                        <a:buNone/>
                      </a:pPr>
                      <a:r>
                        <a:rPr lang="en-GB" sz="2400" b="1" i="0" dirty="0">
                          <a:effectLst/>
                          <a:latin typeface="Segoe UI" panose="020B0502040204020203" pitchFamily="34" charset="0"/>
                        </a:rPr>
                        <a:t>A story might be worth sharing because it is:</a:t>
                      </a:r>
                    </a:p>
                    <a:p>
                      <a:pPr fontAlgn="t">
                        <a:lnSpc>
                          <a:spcPct val="150000"/>
                        </a:lnSpc>
                        <a:buFont typeface="Arial" panose="020B0604020202020204" pitchFamily="34" charset="0"/>
                        <a:buChar char="•"/>
                      </a:pPr>
                      <a:r>
                        <a:rPr lang="en-GB" sz="2400" b="0" i="0" dirty="0">
                          <a:effectLst/>
                          <a:latin typeface="Segoe UI" panose="020B0502040204020203" pitchFamily="34" charset="0"/>
                        </a:rPr>
                        <a:t>Brilliantly illustrated</a:t>
                      </a:r>
                    </a:p>
                    <a:p>
                      <a:pPr marL="0" marR="0" lvl="0" indent="0" algn="l" defTabSz="914400" rtl="0" eaLnBrk="1" fontAlgn="t" latinLnBrk="0" hangingPunct="1">
                        <a:lnSpc>
                          <a:spcPct val="150000"/>
                        </a:lnSpc>
                        <a:spcBef>
                          <a:spcPts val="0"/>
                        </a:spcBef>
                        <a:spcAft>
                          <a:spcPts val="0"/>
                        </a:spcAft>
                        <a:buClrTx/>
                        <a:buSzTx/>
                        <a:buFont typeface="Arial" panose="020B0604020202020204" pitchFamily="34" charset="0"/>
                        <a:buChar char="•"/>
                        <a:tabLst/>
                        <a:defRPr/>
                      </a:pPr>
                      <a:r>
                        <a:rPr lang="en-GB" sz="2400" b="0" i="0" dirty="0">
                          <a:effectLst/>
                          <a:latin typeface="Segoe UI" panose="020B0502040204020203" pitchFamily="34" charset="0"/>
                        </a:rPr>
                        <a:t>A story that made you think or feel differently</a:t>
                      </a:r>
                    </a:p>
                    <a:p>
                      <a:pPr fontAlgn="t">
                        <a:lnSpc>
                          <a:spcPct val="150000"/>
                        </a:lnSpc>
                        <a:buFont typeface="Arial" panose="020B0604020202020204" pitchFamily="34" charset="0"/>
                        <a:buChar char="•"/>
                      </a:pPr>
                      <a:r>
                        <a:rPr lang="en-GB" sz="2400" b="0" i="0" dirty="0">
                          <a:effectLst/>
                          <a:latin typeface="Segoe UI" panose="020B0502040204020203" pitchFamily="34" charset="0"/>
                        </a:rPr>
                        <a:t>Full of interesting characters</a:t>
                      </a:r>
                    </a:p>
                    <a:p>
                      <a:pPr fontAlgn="t">
                        <a:lnSpc>
                          <a:spcPct val="150000"/>
                        </a:lnSpc>
                        <a:buFont typeface="Arial" panose="020B0604020202020204" pitchFamily="34" charset="0"/>
                        <a:buChar char="•"/>
                      </a:pPr>
                      <a:r>
                        <a:rPr lang="en-GB" sz="2400" b="0" i="0" dirty="0">
                          <a:effectLst/>
                          <a:latin typeface="Segoe UI" panose="020B0502040204020203" pitchFamily="34" charset="0"/>
                        </a:rPr>
                        <a:t>Linked to your life or memories</a:t>
                      </a:r>
                    </a:p>
                    <a:p>
                      <a:pPr fontAlgn="t">
                        <a:lnSpc>
                          <a:spcPct val="150000"/>
                        </a:lnSpc>
                        <a:buFont typeface="Arial" panose="020B0604020202020204" pitchFamily="34" charset="0"/>
                        <a:buChar char="•"/>
                      </a:pPr>
                      <a:r>
                        <a:rPr lang="en-GB" sz="2400" b="0" i="0" dirty="0">
                          <a:effectLst/>
                          <a:latin typeface="Segoe UI" panose="020B0502040204020203" pitchFamily="34" charset="0"/>
                        </a:rPr>
                        <a:t>About something important to you</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4946136"/>
                  </a:ext>
                </a:extLst>
              </a:tr>
            </a:tbl>
          </a:graphicData>
        </a:graphic>
      </p:graphicFrame>
      <p:pic>
        <p:nvPicPr>
          <p:cNvPr id="3" name="Picture 2">
            <a:extLst>
              <a:ext uri="{FF2B5EF4-FFF2-40B4-BE49-F238E27FC236}">
                <a16:creationId xmlns:a16="http://schemas.microsoft.com/office/drawing/2014/main" id="{0B813641-79E4-4C54-8C60-4027D7AF724B}"/>
              </a:ext>
            </a:extLst>
          </p:cNvPr>
          <p:cNvPicPr>
            <a:picLocks noChangeAspect="1"/>
          </p:cNvPicPr>
          <p:nvPr/>
        </p:nvPicPr>
        <p:blipFill>
          <a:blip r:embed="rId2"/>
          <a:stretch>
            <a:fillRect/>
          </a:stretch>
        </p:blipFill>
        <p:spPr>
          <a:xfrm>
            <a:off x="9048466" y="1540076"/>
            <a:ext cx="2780014" cy="2780014"/>
          </a:xfrm>
          <a:prstGeom prst="rect">
            <a:avLst/>
          </a:prstGeom>
        </p:spPr>
      </p:pic>
      <p:pic>
        <p:nvPicPr>
          <p:cNvPr id="6" name="Picture 5">
            <a:extLst>
              <a:ext uri="{FF2B5EF4-FFF2-40B4-BE49-F238E27FC236}">
                <a16:creationId xmlns:a16="http://schemas.microsoft.com/office/drawing/2014/main" id="{386493FA-D19B-8377-9B7C-8930B28A6349}"/>
              </a:ext>
            </a:extLst>
          </p:cNvPr>
          <p:cNvPicPr>
            <a:picLocks noChangeAspect="1"/>
          </p:cNvPicPr>
          <p:nvPr/>
        </p:nvPicPr>
        <p:blipFill>
          <a:blip r:embed="rId3"/>
          <a:stretch>
            <a:fillRect/>
          </a:stretch>
        </p:blipFill>
        <p:spPr>
          <a:xfrm>
            <a:off x="229610" y="1540076"/>
            <a:ext cx="1807009" cy="2780014"/>
          </a:xfrm>
          <a:prstGeom prst="rect">
            <a:avLst/>
          </a:prstGeom>
        </p:spPr>
      </p:pic>
    </p:spTree>
    <p:extLst>
      <p:ext uri="{BB962C8B-B14F-4D97-AF65-F5344CB8AC3E}">
        <p14:creationId xmlns:p14="http://schemas.microsoft.com/office/powerpoint/2010/main" val="399513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a:extLst>
            <a:ext uri="{FF2B5EF4-FFF2-40B4-BE49-F238E27FC236}">
              <a16:creationId xmlns:a16="http://schemas.microsoft.com/office/drawing/2014/main" id="{193A0806-95E1-B253-94C7-A20239988A7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354476F-C92C-ADEA-7169-4F4545FF9B15}"/>
              </a:ext>
            </a:extLst>
          </p:cNvPr>
          <p:cNvSpPr txBox="1"/>
          <p:nvPr/>
        </p:nvSpPr>
        <p:spPr>
          <a:xfrm>
            <a:off x="2524045" y="1276870"/>
            <a:ext cx="6151418" cy="2308324"/>
          </a:xfrm>
          <a:prstGeom prst="rect">
            <a:avLst/>
          </a:prstGeom>
          <a:noFill/>
          <a:ln>
            <a:solidFill>
              <a:schemeClr val="tx1"/>
            </a:solidFill>
          </a:ln>
        </p:spPr>
        <p:txBody>
          <a:bodyPr wrap="square">
            <a:spAutoFit/>
          </a:bodyPr>
          <a:lstStyle/>
          <a:p>
            <a:pPr fontAlgn="t">
              <a:lnSpc>
                <a:spcPct val="150000"/>
              </a:lnSpc>
              <a:buNone/>
            </a:pPr>
            <a:r>
              <a:rPr lang="en-GB" sz="3200" b="1" dirty="0">
                <a:latin typeface="Segoe UI" panose="020B0502040204020203" pitchFamily="34" charset="0"/>
              </a:rPr>
              <a:t>Discussion question</a:t>
            </a:r>
            <a:r>
              <a:rPr lang="en-GB" sz="3200" b="1" i="0" dirty="0">
                <a:effectLst/>
                <a:latin typeface="Segoe UI" panose="020B0502040204020203" pitchFamily="34" charset="0"/>
              </a:rPr>
              <a:t>:</a:t>
            </a:r>
            <a:br>
              <a:rPr lang="en-GB" sz="3200" b="0" i="0" dirty="0">
                <a:effectLst/>
                <a:latin typeface="Segoe UI" panose="020B0502040204020203" pitchFamily="34" charset="0"/>
              </a:rPr>
            </a:br>
            <a:r>
              <a:rPr lang="en-GB" sz="3200" b="0" i="0" dirty="0">
                <a:effectLst/>
                <a:latin typeface="Segoe UI" panose="020B0502040204020203" pitchFamily="34" charset="0"/>
              </a:rPr>
              <a:t>Think of three stories you know.</a:t>
            </a:r>
          </a:p>
          <a:p>
            <a:pPr fontAlgn="t">
              <a:lnSpc>
                <a:spcPct val="150000"/>
              </a:lnSpc>
              <a:buNone/>
            </a:pPr>
            <a:r>
              <a:rPr lang="en-GB" sz="3200" b="0" i="0" dirty="0">
                <a:effectLst/>
                <a:latin typeface="Segoe UI" panose="020B0502040204020203" pitchFamily="34" charset="0"/>
              </a:rPr>
              <a:t>What makes each one special?</a:t>
            </a:r>
          </a:p>
        </p:txBody>
      </p:sp>
      <p:pic>
        <p:nvPicPr>
          <p:cNvPr id="3" name="Picture 2">
            <a:extLst>
              <a:ext uri="{FF2B5EF4-FFF2-40B4-BE49-F238E27FC236}">
                <a16:creationId xmlns:a16="http://schemas.microsoft.com/office/drawing/2014/main" id="{80FFCE0F-1488-9357-18D5-07D731F998D0}"/>
              </a:ext>
            </a:extLst>
          </p:cNvPr>
          <p:cNvPicPr>
            <a:picLocks noChangeAspect="1"/>
          </p:cNvPicPr>
          <p:nvPr/>
        </p:nvPicPr>
        <p:blipFill>
          <a:blip r:embed="rId2"/>
          <a:stretch>
            <a:fillRect/>
          </a:stretch>
        </p:blipFill>
        <p:spPr>
          <a:xfrm>
            <a:off x="532138" y="3803218"/>
            <a:ext cx="1626020" cy="1920088"/>
          </a:xfrm>
          <a:prstGeom prst="rect">
            <a:avLst/>
          </a:prstGeom>
        </p:spPr>
      </p:pic>
      <p:pic>
        <p:nvPicPr>
          <p:cNvPr id="6" name="Picture 5">
            <a:extLst>
              <a:ext uri="{FF2B5EF4-FFF2-40B4-BE49-F238E27FC236}">
                <a16:creationId xmlns:a16="http://schemas.microsoft.com/office/drawing/2014/main" id="{C08E6BD0-FFF3-2B10-490E-F3D4E28ED64A}"/>
              </a:ext>
            </a:extLst>
          </p:cNvPr>
          <p:cNvPicPr>
            <a:picLocks noChangeAspect="1"/>
          </p:cNvPicPr>
          <p:nvPr/>
        </p:nvPicPr>
        <p:blipFill>
          <a:blip r:embed="rId3"/>
          <a:stretch>
            <a:fillRect/>
          </a:stretch>
        </p:blipFill>
        <p:spPr>
          <a:xfrm>
            <a:off x="4370429" y="4304252"/>
            <a:ext cx="2027220" cy="1419054"/>
          </a:xfrm>
          <a:prstGeom prst="rect">
            <a:avLst/>
          </a:prstGeom>
        </p:spPr>
      </p:pic>
      <p:pic>
        <p:nvPicPr>
          <p:cNvPr id="9" name="Picture 8">
            <a:extLst>
              <a:ext uri="{FF2B5EF4-FFF2-40B4-BE49-F238E27FC236}">
                <a16:creationId xmlns:a16="http://schemas.microsoft.com/office/drawing/2014/main" id="{20D74046-6814-AE24-3D28-1C44DB636774}"/>
              </a:ext>
            </a:extLst>
          </p:cNvPr>
          <p:cNvPicPr>
            <a:picLocks noChangeAspect="1"/>
          </p:cNvPicPr>
          <p:nvPr/>
        </p:nvPicPr>
        <p:blipFill>
          <a:blip r:embed="rId4"/>
          <a:stretch>
            <a:fillRect/>
          </a:stretch>
        </p:blipFill>
        <p:spPr>
          <a:xfrm>
            <a:off x="9041350" y="3585194"/>
            <a:ext cx="1393530" cy="2138112"/>
          </a:xfrm>
          <a:prstGeom prst="rect">
            <a:avLst/>
          </a:prstGeom>
        </p:spPr>
      </p:pic>
    </p:spTree>
    <p:extLst>
      <p:ext uri="{BB962C8B-B14F-4D97-AF65-F5344CB8AC3E}">
        <p14:creationId xmlns:p14="http://schemas.microsoft.com/office/powerpoint/2010/main" val="1829380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98C4CF-1B83-76E9-9FB5-FC23EB178E06}"/>
              </a:ext>
            </a:extLst>
          </p:cNvPr>
          <p:cNvSpPr>
            <a:spLocks noGrp="1"/>
          </p:cNvSpPr>
          <p:nvPr>
            <p:ph type="title"/>
          </p:nvPr>
        </p:nvSpPr>
        <p:spPr/>
        <p:txBody>
          <a:bodyPr/>
          <a:lstStyle/>
          <a:p>
            <a:r>
              <a:rPr lang="en-GB" dirty="0"/>
              <a:t>Complete this sentence:</a:t>
            </a:r>
          </a:p>
        </p:txBody>
      </p:sp>
      <p:sp>
        <p:nvSpPr>
          <p:cNvPr id="7" name="TextBox 6">
            <a:extLst>
              <a:ext uri="{FF2B5EF4-FFF2-40B4-BE49-F238E27FC236}">
                <a16:creationId xmlns:a16="http://schemas.microsoft.com/office/drawing/2014/main" id="{9E097489-3860-C835-4960-72CF01CD732C}"/>
              </a:ext>
            </a:extLst>
          </p:cNvPr>
          <p:cNvSpPr txBox="1"/>
          <p:nvPr/>
        </p:nvSpPr>
        <p:spPr>
          <a:xfrm>
            <a:off x="374072" y="1267615"/>
            <a:ext cx="10806545" cy="584775"/>
          </a:xfrm>
          <a:prstGeom prst="rect">
            <a:avLst/>
          </a:prstGeom>
          <a:noFill/>
          <a:ln>
            <a:solidFill>
              <a:srgbClr val="DA394B"/>
            </a:solidFill>
          </a:ln>
        </p:spPr>
        <p:txBody>
          <a:bodyPr wrap="square">
            <a:spAutoFit/>
          </a:bodyPr>
          <a:lstStyle/>
          <a:p>
            <a:r>
              <a:rPr lang="en-GB" sz="32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3200" kern="100" dirty="0">
                <a:solidFill>
                  <a:srgbClr val="000000"/>
                </a:solidFill>
                <a:latin typeface="Aptos" panose="020B0004020202020204" pitchFamily="34" charset="0"/>
                <a:ea typeface="Times New Roman" panose="02020603050405020304" pitchFamily="18" charset="0"/>
              </a:rPr>
              <a:t> </a:t>
            </a:r>
            <a:r>
              <a:rPr lang="en-GB" sz="3200" i="1" dirty="0"/>
              <a:t>………</a:t>
            </a:r>
            <a:r>
              <a:rPr lang="en-GB" sz="3200" dirty="0"/>
              <a:t> because ………… .</a:t>
            </a:r>
            <a:endParaRPr lang="en-GB" sz="3200" kern="100" dirty="0">
              <a:solidFill>
                <a:srgbClr val="000000"/>
              </a:solidFill>
              <a:latin typeface="Aptos" panose="020B0004020202020204" pitchFamily="34" charset="0"/>
              <a:ea typeface="Times New Roman" panose="02020603050405020304" pitchFamily="18" charset="0"/>
            </a:endParaRPr>
          </a:p>
        </p:txBody>
      </p:sp>
      <p:sp>
        <p:nvSpPr>
          <p:cNvPr id="8" name="Title 2">
            <a:extLst>
              <a:ext uri="{FF2B5EF4-FFF2-40B4-BE49-F238E27FC236}">
                <a16:creationId xmlns:a16="http://schemas.microsoft.com/office/drawing/2014/main" id="{B7ECC8D9-0126-B6AA-E72F-FA24C41F2864}"/>
              </a:ext>
            </a:extLst>
          </p:cNvPr>
          <p:cNvSpPr txBox="1">
            <a:spLocks/>
          </p:cNvSpPr>
          <p:nvPr/>
        </p:nvSpPr>
        <p:spPr>
          <a:xfrm>
            <a:off x="247813" y="2533574"/>
            <a:ext cx="11553662" cy="63839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Galano Grotesque" pitchFamily="2" charset="77"/>
                <a:ea typeface="+mj-ea"/>
                <a:cs typeface="Arial" panose="020B0604020202020204" pitchFamily="34" charset="0"/>
              </a:defRPr>
            </a:lvl1pPr>
          </a:lstStyle>
          <a:p>
            <a:r>
              <a:rPr lang="en-GB" dirty="0"/>
              <a:t>If you know the author and illustrator, you could add their names in too:</a:t>
            </a:r>
          </a:p>
        </p:txBody>
      </p:sp>
      <p:sp>
        <p:nvSpPr>
          <p:cNvPr id="10" name="TextBox 9">
            <a:extLst>
              <a:ext uri="{FF2B5EF4-FFF2-40B4-BE49-F238E27FC236}">
                <a16:creationId xmlns:a16="http://schemas.microsoft.com/office/drawing/2014/main" id="{E69D4FF1-6CC9-24BC-192E-3073B7507621}"/>
              </a:ext>
            </a:extLst>
          </p:cNvPr>
          <p:cNvSpPr txBox="1"/>
          <p:nvPr/>
        </p:nvSpPr>
        <p:spPr>
          <a:xfrm>
            <a:off x="374072" y="3853154"/>
            <a:ext cx="9351819" cy="1077218"/>
          </a:xfrm>
          <a:prstGeom prst="rect">
            <a:avLst/>
          </a:prstGeom>
          <a:noFill/>
          <a:ln>
            <a:solidFill>
              <a:srgbClr val="DA394B"/>
            </a:solidFill>
          </a:ln>
        </p:spPr>
        <p:txBody>
          <a:bodyPr wrap="square">
            <a:spAutoFit/>
          </a:bodyPr>
          <a:lstStyle/>
          <a:p>
            <a:r>
              <a:rPr lang="en-GB" sz="32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3200" kern="100" dirty="0">
                <a:solidFill>
                  <a:srgbClr val="000000"/>
                </a:solidFill>
                <a:latin typeface="Aptos" panose="020B0004020202020204" pitchFamily="34" charset="0"/>
                <a:ea typeface="Times New Roman" panose="02020603050405020304" pitchFamily="18" charset="0"/>
              </a:rPr>
              <a:t> </a:t>
            </a:r>
            <a:r>
              <a:rPr lang="en-GB" sz="3200" i="1" dirty="0"/>
              <a:t>………</a:t>
            </a:r>
            <a:r>
              <a:rPr lang="en-GB" sz="3200" dirty="0"/>
              <a:t> written by ……… and illustrated by ………… because ………… .</a:t>
            </a:r>
            <a:endParaRPr lang="en-GB" sz="3200" kern="100" dirty="0">
              <a:solidFill>
                <a:srgbClr val="000000"/>
              </a:solidFill>
              <a:latin typeface="Aptos" panose="020B0004020202020204" pitchFamily="34" charset="0"/>
              <a:ea typeface="Times New Roman" panose="02020603050405020304" pitchFamily="18" charset="0"/>
            </a:endParaRPr>
          </a:p>
        </p:txBody>
      </p:sp>
    </p:spTree>
    <p:extLst>
      <p:ext uri="{BB962C8B-B14F-4D97-AF65-F5344CB8AC3E}">
        <p14:creationId xmlns:p14="http://schemas.microsoft.com/office/powerpoint/2010/main" val="1402559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a:extLst>
            <a:ext uri="{FF2B5EF4-FFF2-40B4-BE49-F238E27FC236}">
              <a16:creationId xmlns:a16="http://schemas.microsoft.com/office/drawing/2014/main" id="{4ADF28E5-D30E-2E69-0505-D56CAF87819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8BA1B1A-ACB0-B3DE-D5A5-D06C0DD47A82}"/>
              </a:ext>
            </a:extLst>
          </p:cNvPr>
          <p:cNvSpPr txBox="1"/>
          <p:nvPr/>
        </p:nvSpPr>
        <p:spPr>
          <a:xfrm>
            <a:off x="409297" y="438028"/>
            <a:ext cx="7249935" cy="830997"/>
          </a:xfrm>
          <a:prstGeom prst="rect">
            <a:avLst/>
          </a:prstGeom>
          <a:noFill/>
        </p:spPr>
        <p:txBody>
          <a:bodyPr wrap="square">
            <a:spAutoFit/>
          </a:bodyPr>
          <a:lstStyle/>
          <a:p>
            <a:pPr>
              <a:lnSpc>
                <a:spcPct val="150000"/>
              </a:lnSpc>
            </a:pPr>
            <a:endParaRPr lang="en-GB" sz="2000" dirty="0">
              <a:latin typeface="Galano Grotesque" panose="00000500000000000000" pitchFamily="50" charset="0"/>
            </a:endParaRPr>
          </a:p>
          <a:p>
            <a:endParaRPr lang="en-GB" dirty="0">
              <a:latin typeface="Galano Grotesque" panose="00000500000000000000" pitchFamily="50" charset="0"/>
            </a:endParaRPr>
          </a:p>
        </p:txBody>
      </p:sp>
      <p:sp>
        <p:nvSpPr>
          <p:cNvPr id="7" name="TextBox 6">
            <a:extLst>
              <a:ext uri="{FF2B5EF4-FFF2-40B4-BE49-F238E27FC236}">
                <a16:creationId xmlns:a16="http://schemas.microsoft.com/office/drawing/2014/main" id="{DCCB12D2-7BD0-07A5-AE0B-870ABEE4F8CA}"/>
              </a:ext>
            </a:extLst>
          </p:cNvPr>
          <p:cNvSpPr txBox="1"/>
          <p:nvPr/>
        </p:nvSpPr>
        <p:spPr>
          <a:xfrm>
            <a:off x="860992" y="1505292"/>
            <a:ext cx="6346543" cy="2985433"/>
          </a:xfrm>
          <a:prstGeom prst="rect">
            <a:avLst/>
          </a:prstGeom>
          <a:noFill/>
        </p:spPr>
        <p:txBody>
          <a:bodyPr wrap="square">
            <a:spAutoFit/>
          </a:bodyPr>
          <a:lstStyle/>
          <a:p>
            <a:pPr>
              <a:lnSpc>
                <a:spcPct val="150000"/>
              </a:lnSpc>
            </a:pPr>
            <a:r>
              <a:rPr lang="en-GB" sz="3200" b="1" dirty="0">
                <a:latin typeface="Galano Grotesque" panose="00000500000000000000" pitchFamily="50" charset="0"/>
              </a:rPr>
              <a:t>When we choose a story to share, we also need to make a </a:t>
            </a:r>
            <a:r>
              <a:rPr lang="en-GB" sz="3200" b="1" dirty="0">
                <a:solidFill>
                  <a:srgbClr val="FF0000"/>
                </a:solidFill>
                <a:latin typeface="Galano Grotesque" panose="00000500000000000000" pitchFamily="50" charset="0"/>
              </a:rPr>
              <a:t>choice</a:t>
            </a:r>
            <a:r>
              <a:rPr lang="en-GB" sz="3200" b="1" dirty="0">
                <a:solidFill>
                  <a:srgbClr val="DA394B"/>
                </a:solidFill>
                <a:latin typeface="Galano Grotesque" panose="00000500000000000000" pitchFamily="50" charset="0"/>
              </a:rPr>
              <a:t> </a:t>
            </a:r>
            <a:r>
              <a:rPr lang="en-GB" sz="3200" b="1" dirty="0">
                <a:latin typeface="Galano Grotesque" panose="00000500000000000000" pitchFamily="50" charset="0"/>
              </a:rPr>
              <a:t>about </a:t>
            </a:r>
            <a:r>
              <a:rPr lang="en-GB" sz="3200" b="1" i="1" dirty="0">
                <a:latin typeface="Galano Grotesque" panose="00000500000000000000" pitchFamily="50" charset="0"/>
              </a:rPr>
              <a:t>who</a:t>
            </a:r>
            <a:r>
              <a:rPr lang="en-GB" sz="3200" b="1" dirty="0">
                <a:latin typeface="Galano Grotesque" panose="00000500000000000000" pitchFamily="50" charset="0"/>
              </a:rPr>
              <a:t> we want to share the story with.</a:t>
            </a:r>
          </a:p>
        </p:txBody>
      </p:sp>
      <p:pic>
        <p:nvPicPr>
          <p:cNvPr id="3" name="Graphic 2" descr="Lightbulb and gear with solid fill">
            <a:extLst>
              <a:ext uri="{FF2B5EF4-FFF2-40B4-BE49-F238E27FC236}">
                <a16:creationId xmlns:a16="http://schemas.microsoft.com/office/drawing/2014/main" id="{63D496E0-876D-15D2-462D-202AE0790C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3453" y="1369430"/>
            <a:ext cx="2937165" cy="2937165"/>
          </a:xfrm>
          <a:prstGeom prst="rect">
            <a:avLst/>
          </a:prstGeom>
        </p:spPr>
      </p:pic>
    </p:spTree>
    <p:extLst>
      <p:ext uri="{BB962C8B-B14F-4D97-AF65-F5344CB8AC3E}">
        <p14:creationId xmlns:p14="http://schemas.microsoft.com/office/powerpoint/2010/main" val="999421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1E1"/>
        </a:solidFill>
        <a:effectLst/>
      </p:bgPr>
    </p:bg>
    <p:spTree>
      <p:nvGrpSpPr>
        <p:cNvPr id="1" name="">
          <a:extLst>
            <a:ext uri="{FF2B5EF4-FFF2-40B4-BE49-F238E27FC236}">
              <a16:creationId xmlns:a16="http://schemas.microsoft.com/office/drawing/2014/main" id="{76AD52D4-B9F7-686F-0B25-A16E9663F8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99656E5-20FE-94A8-ABEE-2D63BF3F6A93}"/>
              </a:ext>
            </a:extLst>
          </p:cNvPr>
          <p:cNvSpPr txBox="1"/>
          <p:nvPr/>
        </p:nvSpPr>
        <p:spPr>
          <a:xfrm>
            <a:off x="362135" y="255847"/>
            <a:ext cx="7576519" cy="523220"/>
          </a:xfrm>
          <a:prstGeom prst="rect">
            <a:avLst/>
          </a:prstGeom>
          <a:noFill/>
        </p:spPr>
        <p:txBody>
          <a:bodyPr wrap="square">
            <a:spAutoFit/>
          </a:bodyPr>
          <a:lstStyle/>
          <a:p>
            <a:r>
              <a:rPr lang="en-GB" sz="2800" b="1" dirty="0">
                <a:latin typeface="Galano Grotesque" panose="00000500000000000000" pitchFamily="50" charset="0"/>
              </a:rPr>
              <a:t>Who would you like to share a story  with?</a:t>
            </a:r>
          </a:p>
        </p:txBody>
      </p:sp>
      <p:graphicFrame>
        <p:nvGraphicFramePr>
          <p:cNvPr id="8" name="Table 7">
            <a:extLst>
              <a:ext uri="{FF2B5EF4-FFF2-40B4-BE49-F238E27FC236}">
                <a16:creationId xmlns:a16="http://schemas.microsoft.com/office/drawing/2014/main" id="{06879574-C7C1-EC8B-D607-564AFB7BDDCA}"/>
              </a:ext>
            </a:extLst>
          </p:cNvPr>
          <p:cNvGraphicFramePr>
            <a:graphicFrameLocks noGrp="1"/>
          </p:cNvGraphicFramePr>
          <p:nvPr>
            <p:extLst>
              <p:ext uri="{D42A27DB-BD31-4B8C-83A1-F6EECF244321}">
                <p14:modId xmlns:p14="http://schemas.microsoft.com/office/powerpoint/2010/main" val="876798564"/>
              </p:ext>
            </p:extLst>
          </p:nvPr>
        </p:nvGraphicFramePr>
        <p:xfrm>
          <a:off x="362135" y="749993"/>
          <a:ext cx="7576520" cy="5212080"/>
        </p:xfrm>
        <a:graphic>
          <a:graphicData uri="http://schemas.openxmlformats.org/drawingml/2006/table">
            <a:tbl>
              <a:tblPr/>
              <a:tblGrid>
                <a:gridCol w="7576520">
                  <a:extLst>
                    <a:ext uri="{9D8B030D-6E8A-4147-A177-3AD203B41FA5}">
                      <a16:colId xmlns:a16="http://schemas.microsoft.com/office/drawing/2014/main" val="296343528"/>
                    </a:ext>
                  </a:extLst>
                </a:gridCol>
              </a:tblGrid>
              <a:tr h="0">
                <a:tc>
                  <a:txBody>
                    <a:bodyPr/>
                    <a:lstStyle/>
                    <a:p>
                      <a:pPr fontAlgn="t">
                        <a:lnSpc>
                          <a:spcPct val="150000"/>
                        </a:lnSpc>
                        <a:buNone/>
                      </a:pPr>
                      <a:r>
                        <a:rPr lang="en-GB" sz="2800" b="0" i="0" dirty="0">
                          <a:effectLst/>
                          <a:latin typeface="Segoe UI" panose="020B0502040204020203" pitchFamily="34" charset="0"/>
                        </a:rPr>
                        <a:t>You could choose:</a:t>
                      </a:r>
                    </a:p>
                    <a:p>
                      <a:pPr fontAlgn="t">
                        <a:lnSpc>
                          <a:spcPct val="150000"/>
                        </a:lnSpc>
                        <a:buFont typeface="Arial" panose="020B0604020202020204" pitchFamily="34" charset="0"/>
                        <a:buChar char="•"/>
                      </a:pPr>
                      <a:r>
                        <a:rPr lang="en-GB" sz="2800" b="0" i="0" dirty="0">
                          <a:effectLst/>
                          <a:latin typeface="Segoe UI" panose="020B0502040204020203" pitchFamily="34" charset="0"/>
                        </a:rPr>
                        <a:t>A friend</a:t>
                      </a:r>
                    </a:p>
                    <a:p>
                      <a:pPr fontAlgn="t">
                        <a:lnSpc>
                          <a:spcPct val="150000"/>
                        </a:lnSpc>
                        <a:buFont typeface="Arial" panose="020B0604020202020204" pitchFamily="34" charset="0"/>
                        <a:buChar char="•"/>
                      </a:pPr>
                      <a:r>
                        <a:rPr lang="en-GB" sz="2800" b="0" i="0" dirty="0">
                          <a:effectLst/>
                          <a:latin typeface="Segoe UI" panose="020B0502040204020203" pitchFamily="34" charset="0"/>
                        </a:rPr>
                        <a:t>A family member </a:t>
                      </a:r>
                    </a:p>
                    <a:p>
                      <a:pPr fontAlgn="t">
                        <a:lnSpc>
                          <a:spcPct val="150000"/>
                        </a:lnSpc>
                        <a:buFont typeface="Arial" panose="020B0604020202020204" pitchFamily="34" charset="0"/>
                        <a:buChar char="•"/>
                      </a:pPr>
                      <a:r>
                        <a:rPr lang="en-GB" sz="2800" b="0" i="0" dirty="0">
                          <a:effectLst/>
                          <a:latin typeface="Segoe UI" panose="020B0502040204020203" pitchFamily="34" charset="0"/>
                        </a:rPr>
                        <a:t>A teacher</a:t>
                      </a:r>
                    </a:p>
                    <a:p>
                      <a:pPr fontAlgn="t">
                        <a:lnSpc>
                          <a:spcPct val="150000"/>
                        </a:lnSpc>
                        <a:buFont typeface="Arial" panose="020B0604020202020204" pitchFamily="34" charset="0"/>
                        <a:buChar char="•"/>
                      </a:pPr>
                      <a:r>
                        <a:rPr lang="en-GB" sz="2800" b="0" i="0" dirty="0">
                          <a:effectLst/>
                          <a:latin typeface="Segoe UI" panose="020B0502040204020203" pitchFamily="34" charset="0"/>
                        </a:rPr>
                        <a:t>Someone in your class</a:t>
                      </a:r>
                    </a:p>
                    <a:p>
                      <a:pPr fontAlgn="t">
                        <a:lnSpc>
                          <a:spcPct val="150000"/>
                        </a:lnSpc>
                        <a:buFont typeface="Arial" panose="020B0604020202020204" pitchFamily="34" charset="0"/>
                        <a:buChar char="•"/>
                      </a:pPr>
                      <a:r>
                        <a:rPr lang="en-GB" sz="2800" b="0" i="0" dirty="0">
                          <a:effectLst/>
                          <a:latin typeface="Segoe UI" panose="020B0502040204020203" pitchFamily="34" charset="0"/>
                        </a:rPr>
                        <a:t>Someone who lives far away</a:t>
                      </a:r>
                    </a:p>
                    <a:p>
                      <a:pPr fontAlgn="t">
                        <a:lnSpc>
                          <a:spcPct val="150000"/>
                        </a:lnSpc>
                        <a:buFont typeface="Arial" panose="020B0604020202020204" pitchFamily="34" charset="0"/>
                        <a:buChar char="•"/>
                      </a:pPr>
                      <a:r>
                        <a:rPr lang="en-GB" sz="2800" b="0" i="0" dirty="0">
                          <a:effectLst/>
                          <a:latin typeface="Segoe UI" panose="020B0502040204020203" pitchFamily="34" charset="0"/>
                        </a:rPr>
                        <a:t>A group of people</a:t>
                      </a:r>
                    </a:p>
                    <a:p>
                      <a:pPr fontAlgn="t">
                        <a:lnSpc>
                          <a:spcPct val="150000"/>
                        </a:lnSpc>
                        <a:buFont typeface="Arial" panose="020B0604020202020204" pitchFamily="34" charset="0"/>
                        <a:buChar char="•"/>
                      </a:pPr>
                      <a:r>
                        <a:rPr lang="en-GB" sz="2800" b="0" i="0" dirty="0">
                          <a:effectLst/>
                          <a:latin typeface="Segoe UI" panose="020B0502040204020203" pitchFamily="34" charset="0"/>
                        </a:rPr>
                        <a:t>Someone who you have never met in person</a:t>
                      </a:r>
                    </a:p>
                  </a:txBody>
                  <a:tcP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646569145"/>
                  </a:ext>
                </a:extLst>
              </a:tr>
            </a:tbl>
          </a:graphicData>
        </a:graphic>
      </p:graphicFrame>
      <p:sp>
        <p:nvSpPr>
          <p:cNvPr id="10" name="TextBox 9">
            <a:extLst>
              <a:ext uri="{FF2B5EF4-FFF2-40B4-BE49-F238E27FC236}">
                <a16:creationId xmlns:a16="http://schemas.microsoft.com/office/drawing/2014/main" id="{AA29114D-06B2-0B56-3B7F-65E65A72B4D1}"/>
              </a:ext>
            </a:extLst>
          </p:cNvPr>
          <p:cNvSpPr txBox="1"/>
          <p:nvPr/>
        </p:nvSpPr>
        <p:spPr>
          <a:xfrm>
            <a:off x="8793805" y="1096179"/>
            <a:ext cx="3036060" cy="2308324"/>
          </a:xfrm>
          <a:prstGeom prst="rect">
            <a:avLst/>
          </a:prstGeom>
          <a:solidFill>
            <a:schemeClr val="bg1"/>
          </a:solidFill>
          <a:ln>
            <a:solidFill>
              <a:schemeClr val="tx1"/>
            </a:solidFill>
          </a:ln>
        </p:spPr>
        <p:txBody>
          <a:bodyPr wrap="square">
            <a:spAutoFit/>
          </a:bodyPr>
          <a:lstStyle/>
          <a:p>
            <a:pPr fontAlgn="t">
              <a:lnSpc>
                <a:spcPct val="150000"/>
              </a:lnSpc>
              <a:buNone/>
            </a:pPr>
            <a:r>
              <a:rPr lang="en-GB" sz="2400" dirty="0">
                <a:latin typeface="Segoe UI" panose="020B0502040204020203" pitchFamily="34" charset="0"/>
              </a:rPr>
              <a:t>Think about:</a:t>
            </a:r>
          </a:p>
          <a:p>
            <a:pPr fontAlgn="t">
              <a:lnSpc>
                <a:spcPct val="150000"/>
              </a:lnSpc>
              <a:buNone/>
            </a:pPr>
            <a:r>
              <a:rPr lang="en-GB" sz="2400" b="1" i="0" dirty="0">
                <a:effectLst/>
                <a:latin typeface="Segoe UI" panose="020B0502040204020203" pitchFamily="34" charset="0"/>
              </a:rPr>
              <a:t>Why this person? </a:t>
            </a:r>
          </a:p>
          <a:p>
            <a:pPr fontAlgn="t">
              <a:lnSpc>
                <a:spcPct val="150000"/>
              </a:lnSpc>
              <a:buNone/>
            </a:pPr>
            <a:r>
              <a:rPr lang="en-GB" sz="2400" b="1" i="0" dirty="0">
                <a:effectLst/>
                <a:latin typeface="Segoe UI" panose="020B0502040204020203" pitchFamily="34" charset="0"/>
              </a:rPr>
              <a:t>Why this story? </a:t>
            </a:r>
          </a:p>
          <a:p>
            <a:pPr fontAlgn="t">
              <a:lnSpc>
                <a:spcPct val="150000"/>
              </a:lnSpc>
              <a:buNone/>
            </a:pPr>
            <a:r>
              <a:rPr lang="en-GB" sz="2400" b="1" i="0" dirty="0">
                <a:effectLst/>
                <a:latin typeface="Segoe UI" panose="020B0502040204020203" pitchFamily="34" charset="0"/>
              </a:rPr>
              <a:t>Why now?</a:t>
            </a:r>
            <a:endParaRPr lang="en-GB" sz="2400" b="0" i="0" dirty="0">
              <a:effectLst/>
              <a:latin typeface="Segoe UI" panose="020B0502040204020203" pitchFamily="34" charset="0"/>
            </a:endParaRPr>
          </a:p>
        </p:txBody>
      </p:sp>
    </p:spTree>
    <p:extLst>
      <p:ext uri="{BB962C8B-B14F-4D97-AF65-F5344CB8AC3E}">
        <p14:creationId xmlns:p14="http://schemas.microsoft.com/office/powerpoint/2010/main" val="235053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F560F84-B2E5-2218-E93E-3EB3F393ABD5}"/>
              </a:ext>
            </a:extLst>
          </p:cNvPr>
          <p:cNvGraphicFramePr>
            <a:graphicFrameLocks noGrp="1"/>
          </p:cNvGraphicFramePr>
          <p:nvPr>
            <p:extLst>
              <p:ext uri="{D42A27DB-BD31-4B8C-83A1-F6EECF244321}">
                <p14:modId xmlns:p14="http://schemas.microsoft.com/office/powerpoint/2010/main" val="326032639"/>
              </p:ext>
            </p:extLst>
          </p:nvPr>
        </p:nvGraphicFramePr>
        <p:xfrm>
          <a:off x="186133" y="365760"/>
          <a:ext cx="8860885" cy="5029200"/>
        </p:xfrm>
        <a:graphic>
          <a:graphicData uri="http://schemas.openxmlformats.org/drawingml/2006/table">
            <a:tbl>
              <a:tblPr/>
              <a:tblGrid>
                <a:gridCol w="8860885">
                  <a:extLst>
                    <a:ext uri="{9D8B030D-6E8A-4147-A177-3AD203B41FA5}">
                      <a16:colId xmlns:a16="http://schemas.microsoft.com/office/drawing/2014/main" val="3337314478"/>
                    </a:ext>
                  </a:extLst>
                </a:gridCol>
              </a:tblGrid>
              <a:tr h="0">
                <a:tc>
                  <a:txBody>
                    <a:bodyPr/>
                    <a:lstStyle/>
                    <a:p>
                      <a:pPr fontAlgn="t">
                        <a:lnSpc>
                          <a:spcPct val="150000"/>
                        </a:lnSpc>
                        <a:buNone/>
                      </a:pPr>
                      <a:r>
                        <a:rPr lang="en-GB" sz="2400" b="1" i="0" dirty="0">
                          <a:effectLst/>
                          <a:latin typeface="Segoe UI" panose="020B0502040204020203" pitchFamily="34" charset="0"/>
                        </a:rPr>
                        <a:t>You might want to share your story with someone because:</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think they would enjoy it</a:t>
                      </a:r>
                    </a:p>
                    <a:p>
                      <a:pPr fontAlgn="t">
                        <a:lnSpc>
                          <a:spcPct val="150000"/>
                        </a:lnSpc>
                        <a:buFont typeface="Arial" panose="020B0604020202020204" pitchFamily="34" charset="0"/>
                        <a:buChar char="•"/>
                      </a:pPr>
                      <a:r>
                        <a:rPr lang="en-GB" sz="2400" b="0" i="0" dirty="0">
                          <a:effectLst/>
                          <a:latin typeface="Segoe UI" panose="020B0502040204020203" pitchFamily="34" charset="0"/>
                        </a:rPr>
                        <a:t>It reminds you of them</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want to cheer them up</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want to help them understand something</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want to spend time together</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both like similar stories</a:t>
                      </a:r>
                    </a:p>
                    <a:p>
                      <a:pPr fontAlgn="t">
                        <a:lnSpc>
                          <a:spcPct val="150000"/>
                        </a:lnSpc>
                        <a:buFont typeface="Arial" panose="020B0604020202020204" pitchFamily="34" charset="0"/>
                        <a:buChar char="•"/>
                      </a:pPr>
                      <a:r>
                        <a:rPr lang="en-GB" sz="2400" b="0" i="0" dirty="0">
                          <a:effectLst/>
                          <a:latin typeface="Segoe UI" panose="020B0502040204020203" pitchFamily="34" charset="0"/>
                        </a:rPr>
                        <a:t>You want to introduce them to a new kind of book</a:t>
                      </a:r>
                    </a:p>
                    <a:p>
                      <a:pPr fontAlgn="t">
                        <a:lnSpc>
                          <a:spcPct val="150000"/>
                        </a:lnSpc>
                        <a:buFont typeface="Arial" panose="020B0604020202020204" pitchFamily="34" charset="0"/>
                        <a:buChar char="•"/>
                      </a:pPr>
                      <a:r>
                        <a:rPr lang="en-GB" sz="2400" b="0" i="0" dirty="0">
                          <a:effectLst/>
                          <a:latin typeface="Segoe UI" panose="020B0502040204020203" pitchFamily="34" charset="0"/>
                        </a:rPr>
                        <a:t>The story connects to something you have shared together</a:t>
                      </a:r>
                    </a:p>
                  </a:txBody>
                  <a:tcP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1339858784"/>
                  </a:ext>
                </a:extLst>
              </a:tr>
            </a:tbl>
          </a:graphicData>
        </a:graphic>
      </p:graphicFrame>
      <p:pic>
        <p:nvPicPr>
          <p:cNvPr id="6" name="Picture 5">
            <a:extLst>
              <a:ext uri="{FF2B5EF4-FFF2-40B4-BE49-F238E27FC236}">
                <a16:creationId xmlns:a16="http://schemas.microsoft.com/office/drawing/2014/main" id="{00F2F89D-74FD-CBE6-41FA-7A17127F4E0A}"/>
              </a:ext>
            </a:extLst>
          </p:cNvPr>
          <p:cNvPicPr>
            <a:picLocks noChangeAspect="1"/>
          </p:cNvPicPr>
          <p:nvPr/>
        </p:nvPicPr>
        <p:blipFill>
          <a:blip r:embed="rId3"/>
          <a:stretch>
            <a:fillRect/>
          </a:stretch>
        </p:blipFill>
        <p:spPr>
          <a:xfrm>
            <a:off x="8835737" y="1178069"/>
            <a:ext cx="2667000" cy="4086225"/>
          </a:xfrm>
          <a:prstGeom prst="rect">
            <a:avLst/>
          </a:prstGeom>
        </p:spPr>
      </p:pic>
    </p:spTree>
    <p:extLst>
      <p:ext uri="{BB962C8B-B14F-4D97-AF65-F5344CB8AC3E}">
        <p14:creationId xmlns:p14="http://schemas.microsoft.com/office/powerpoint/2010/main" val="120332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4E893-48AA-F6C2-7B45-D071C78884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E8B528-AB8E-589E-0972-DDF32A82E5F4}"/>
              </a:ext>
            </a:extLst>
          </p:cNvPr>
          <p:cNvSpPr>
            <a:spLocks noGrp="1"/>
          </p:cNvSpPr>
          <p:nvPr>
            <p:ph type="title"/>
          </p:nvPr>
        </p:nvSpPr>
        <p:spPr>
          <a:xfrm>
            <a:off x="247813" y="234440"/>
            <a:ext cx="11553662" cy="813871"/>
          </a:xfrm>
        </p:spPr>
        <p:txBody>
          <a:bodyPr/>
          <a:lstStyle/>
          <a:p>
            <a:r>
              <a:rPr lang="en-GB" dirty="0"/>
              <a:t>Complete these sentences:</a:t>
            </a:r>
          </a:p>
        </p:txBody>
      </p:sp>
      <p:sp>
        <p:nvSpPr>
          <p:cNvPr id="7" name="TextBox 6">
            <a:extLst>
              <a:ext uri="{FF2B5EF4-FFF2-40B4-BE49-F238E27FC236}">
                <a16:creationId xmlns:a16="http://schemas.microsoft.com/office/drawing/2014/main" id="{8D2893F7-5CD1-C8E0-436F-2340BCEBC324}"/>
              </a:ext>
            </a:extLst>
          </p:cNvPr>
          <p:cNvSpPr txBox="1"/>
          <p:nvPr/>
        </p:nvSpPr>
        <p:spPr>
          <a:xfrm>
            <a:off x="374072" y="1267615"/>
            <a:ext cx="10806545" cy="2554545"/>
          </a:xfrm>
          <a:prstGeom prst="rect">
            <a:avLst/>
          </a:prstGeom>
          <a:noFill/>
          <a:ln>
            <a:solidFill>
              <a:srgbClr val="DA394B"/>
            </a:solidFill>
          </a:ln>
        </p:spPr>
        <p:txBody>
          <a:bodyPr wrap="square">
            <a:spAutoFit/>
          </a:bodyPr>
          <a:lstStyle/>
          <a:p>
            <a:r>
              <a:rPr lang="en-GB" sz="3200" kern="100" dirty="0">
                <a:solidFill>
                  <a:srgbClr val="000000"/>
                </a:solidFill>
                <a:effectLst/>
                <a:latin typeface="Aptos" panose="020B0004020202020204" pitchFamily="34" charset="0"/>
                <a:ea typeface="Times New Roman" panose="02020603050405020304" pitchFamily="18" charset="0"/>
              </a:rPr>
              <a:t>I would like to share this story with ………… .</a:t>
            </a:r>
          </a:p>
          <a:p>
            <a:endParaRPr lang="en-GB" sz="3200" kern="100" dirty="0">
              <a:solidFill>
                <a:srgbClr val="000000"/>
              </a:solidFill>
              <a:latin typeface="Aptos" panose="020B0004020202020204" pitchFamily="34" charset="0"/>
            </a:endParaRPr>
          </a:p>
          <a:p>
            <a:r>
              <a:rPr lang="en-GB" sz="3200" kern="100" dirty="0">
                <a:solidFill>
                  <a:srgbClr val="000000"/>
                </a:solidFill>
                <a:latin typeface="Aptos" panose="020B0004020202020204" pitchFamily="34" charset="0"/>
              </a:rPr>
              <a:t>I chose this person because …………… .</a:t>
            </a:r>
            <a:endParaRPr lang="en-GB" sz="3200" dirty="0"/>
          </a:p>
          <a:p>
            <a:endParaRPr lang="en-GB" sz="3200" kern="100" dirty="0">
              <a:solidFill>
                <a:srgbClr val="000000"/>
              </a:solidFill>
              <a:latin typeface="Aptos" panose="020B0004020202020204" pitchFamily="34" charset="0"/>
              <a:ea typeface="Times New Roman" panose="02020603050405020304" pitchFamily="18" charset="0"/>
            </a:endParaRPr>
          </a:p>
          <a:p>
            <a:r>
              <a:rPr lang="en-GB" sz="3200" kern="100" dirty="0">
                <a:solidFill>
                  <a:srgbClr val="000000"/>
                </a:solidFill>
                <a:latin typeface="Aptos" panose="020B0004020202020204" pitchFamily="34" charset="0"/>
                <a:ea typeface="Times New Roman" panose="02020603050405020304" pitchFamily="18" charset="0"/>
              </a:rPr>
              <a:t>I think they would enjoy this story because ………… .</a:t>
            </a:r>
          </a:p>
        </p:txBody>
      </p:sp>
      <p:sp>
        <p:nvSpPr>
          <p:cNvPr id="6" name="TextBox 5">
            <a:extLst>
              <a:ext uri="{FF2B5EF4-FFF2-40B4-BE49-F238E27FC236}">
                <a16:creationId xmlns:a16="http://schemas.microsoft.com/office/drawing/2014/main" id="{F989C580-D695-7FB0-AD8C-CF309C1ED841}"/>
              </a:ext>
            </a:extLst>
          </p:cNvPr>
          <p:cNvSpPr txBox="1"/>
          <p:nvPr/>
        </p:nvSpPr>
        <p:spPr>
          <a:xfrm>
            <a:off x="374072" y="4451612"/>
            <a:ext cx="9171710" cy="1138773"/>
          </a:xfrm>
          <a:prstGeom prst="rect">
            <a:avLst/>
          </a:prstGeom>
          <a:noFill/>
        </p:spPr>
        <p:txBody>
          <a:bodyPr wrap="square">
            <a:spAutoFit/>
          </a:bodyPr>
          <a:lstStyle/>
          <a:p>
            <a:r>
              <a:rPr kumimoji="0" lang="en-GB" sz="3600" b="1" i="0" u="none" strike="noStrike" kern="1200" cap="none" spc="0" normalizeH="0" baseline="0" noProof="0" dirty="0">
                <a:ln>
                  <a:noFill/>
                </a:ln>
                <a:solidFill>
                  <a:srgbClr val="DA384B"/>
                </a:solidFill>
                <a:effectLst/>
                <a:uLnTx/>
                <a:uFillTx/>
                <a:latin typeface="Galano Grotesque" pitchFamily="2" charset="77"/>
                <a:ea typeface="+mj-ea"/>
                <a:cs typeface="Arial" panose="020B0604020202020204" pitchFamily="34" charset="0"/>
              </a:rPr>
              <a:t>Extension:</a:t>
            </a:r>
          </a:p>
          <a:p>
            <a:r>
              <a:rPr lang="en-GB" sz="3200" kern="100" dirty="0">
                <a:solidFill>
                  <a:srgbClr val="000000"/>
                </a:solidFill>
                <a:latin typeface="Aptos" panose="020B0004020202020204" pitchFamily="34" charset="0"/>
                <a:ea typeface="Times New Roman" panose="02020603050405020304" pitchFamily="18" charset="0"/>
              </a:rPr>
              <a:t>This story reminds me of them because …………… .</a:t>
            </a:r>
          </a:p>
        </p:txBody>
      </p:sp>
    </p:spTree>
    <p:extLst>
      <p:ext uri="{BB962C8B-B14F-4D97-AF65-F5344CB8AC3E}">
        <p14:creationId xmlns:p14="http://schemas.microsoft.com/office/powerpoint/2010/main" val="2489902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a:extLst>
            <a:ext uri="{FF2B5EF4-FFF2-40B4-BE49-F238E27FC236}">
              <a16:creationId xmlns:a16="http://schemas.microsoft.com/office/drawing/2014/main" id="{938EB498-55D8-1BA5-0F12-C71301848CE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52DBF03-582D-D768-CE1F-F616C155B4B9}"/>
              </a:ext>
            </a:extLst>
          </p:cNvPr>
          <p:cNvSpPr txBox="1"/>
          <p:nvPr/>
        </p:nvSpPr>
        <p:spPr>
          <a:xfrm>
            <a:off x="750156" y="1334888"/>
            <a:ext cx="6066280" cy="3724096"/>
          </a:xfrm>
          <a:prstGeom prst="rect">
            <a:avLst/>
          </a:prstGeom>
          <a:noFill/>
        </p:spPr>
        <p:txBody>
          <a:bodyPr wrap="square">
            <a:spAutoFit/>
          </a:bodyPr>
          <a:lstStyle/>
          <a:p>
            <a:pPr>
              <a:lnSpc>
                <a:spcPct val="150000"/>
              </a:lnSpc>
            </a:pPr>
            <a:r>
              <a:rPr lang="en-GB" sz="3200" b="1" dirty="0">
                <a:latin typeface="Galano Grotesque" panose="00000500000000000000" pitchFamily="50" charset="0"/>
              </a:rPr>
              <a:t>Thinking about the person you are sharing with – the </a:t>
            </a:r>
            <a:r>
              <a:rPr lang="en-GB" sz="3200" b="1" dirty="0">
                <a:solidFill>
                  <a:schemeClr val="accent2">
                    <a:lumMod val="60000"/>
                    <a:lumOff val="40000"/>
                  </a:schemeClr>
                </a:solidFill>
                <a:latin typeface="Galano Grotesque" panose="00000500000000000000" pitchFamily="50" charset="0"/>
              </a:rPr>
              <a:t>audience</a:t>
            </a:r>
            <a:r>
              <a:rPr lang="en-GB" sz="3200" b="1" dirty="0">
                <a:latin typeface="Galano Grotesque" panose="00000500000000000000" pitchFamily="50" charset="0"/>
              </a:rPr>
              <a:t> - will help you come up with the best ideas about </a:t>
            </a:r>
            <a:r>
              <a:rPr lang="en-GB" sz="3200" b="1" i="1" dirty="0">
                <a:latin typeface="Galano Grotesque" panose="00000500000000000000" pitchFamily="50" charset="0"/>
              </a:rPr>
              <a:t>how</a:t>
            </a:r>
            <a:r>
              <a:rPr lang="en-GB" sz="3200" b="1" dirty="0">
                <a:latin typeface="Galano Grotesque" panose="00000500000000000000" pitchFamily="50" charset="0"/>
              </a:rPr>
              <a:t> to share the story.</a:t>
            </a:r>
          </a:p>
        </p:txBody>
      </p:sp>
      <p:pic>
        <p:nvPicPr>
          <p:cNvPr id="4" name="Graphic 3" descr="Target Audience with solid fill">
            <a:extLst>
              <a:ext uri="{FF2B5EF4-FFF2-40B4-BE49-F238E27FC236}">
                <a16:creationId xmlns:a16="http://schemas.microsoft.com/office/drawing/2014/main" id="{0DE693F4-69CC-B97E-CE84-07BD3C745A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83237" y="1759527"/>
            <a:ext cx="2874818" cy="2874818"/>
          </a:xfrm>
          <a:prstGeom prst="rect">
            <a:avLst/>
          </a:prstGeom>
        </p:spPr>
      </p:pic>
    </p:spTree>
    <p:extLst>
      <p:ext uri="{BB962C8B-B14F-4D97-AF65-F5344CB8AC3E}">
        <p14:creationId xmlns:p14="http://schemas.microsoft.com/office/powerpoint/2010/main" val="2514525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48F8B57-F9BD-EE5B-7C20-8FDE40692826}"/>
              </a:ext>
            </a:extLst>
          </p:cNvPr>
          <p:cNvGraphicFramePr>
            <a:graphicFrameLocks noGrp="1"/>
          </p:cNvGraphicFramePr>
          <p:nvPr>
            <p:extLst>
              <p:ext uri="{D42A27DB-BD31-4B8C-83A1-F6EECF244321}">
                <p14:modId xmlns:p14="http://schemas.microsoft.com/office/powerpoint/2010/main" val="132023336"/>
              </p:ext>
            </p:extLst>
          </p:nvPr>
        </p:nvGraphicFramePr>
        <p:xfrm>
          <a:off x="2755164" y="1252328"/>
          <a:ext cx="6691746" cy="3200400"/>
        </p:xfrm>
        <a:graphic>
          <a:graphicData uri="http://schemas.openxmlformats.org/drawingml/2006/table">
            <a:tbl>
              <a:tblPr/>
              <a:tblGrid>
                <a:gridCol w="6691746">
                  <a:extLst>
                    <a:ext uri="{9D8B030D-6E8A-4147-A177-3AD203B41FA5}">
                      <a16:colId xmlns:a16="http://schemas.microsoft.com/office/drawing/2014/main" val="2001465763"/>
                    </a:ext>
                  </a:extLst>
                </a:gridCol>
              </a:tblGrid>
              <a:tr h="0">
                <a:tc>
                  <a:txBody>
                    <a:bodyPr/>
                    <a:lstStyle/>
                    <a:p>
                      <a:pPr fontAlgn="t">
                        <a:lnSpc>
                          <a:spcPct val="150000"/>
                        </a:lnSpc>
                        <a:buNone/>
                      </a:pPr>
                      <a:r>
                        <a:rPr lang="en-GB" sz="3400" b="0" i="0" dirty="0">
                          <a:solidFill>
                            <a:srgbClr val="DA394B"/>
                          </a:solidFill>
                          <a:effectLst/>
                          <a:latin typeface="Segoe UI" panose="020B0502040204020203" pitchFamily="34" charset="0"/>
                        </a:rPr>
                        <a:t>There are lots of ways to share stories. Think about the person you have chosen and what would make the story special for them.</a:t>
                      </a:r>
                    </a:p>
                  </a:txBody>
                  <a:tcPr>
                    <a:lnL w="6350" cap="flat" cmpd="sng" algn="ctr">
                      <a:solidFill>
                        <a:srgbClr val="E6E6E6"/>
                      </a:solidFill>
                      <a:prstDash val="solid"/>
                      <a:round/>
                      <a:headEnd type="none" w="med" len="med"/>
                      <a:tailEnd type="none" w="med" len="med"/>
                    </a:lnL>
                    <a:lnR w="6350" cap="flat" cmpd="sng" algn="ctr">
                      <a:solidFill>
                        <a:srgbClr val="E6E6E6"/>
                      </a:solidFill>
                      <a:prstDash val="solid"/>
                      <a:round/>
                      <a:headEnd type="none" w="med" len="med"/>
                      <a:tailEnd type="none" w="med" len="med"/>
                    </a:lnR>
                    <a:lnT w="6350" cap="flat" cmpd="sng" algn="ctr">
                      <a:solidFill>
                        <a:srgbClr val="E6E6E6"/>
                      </a:solidFill>
                      <a:prstDash val="solid"/>
                      <a:round/>
                      <a:headEnd type="none" w="med" len="med"/>
                      <a:tailEnd type="none" w="med" len="med"/>
                    </a:lnT>
                    <a:lnB w="6350"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590635392"/>
                  </a:ext>
                </a:extLst>
              </a:tr>
            </a:tbl>
          </a:graphicData>
        </a:graphic>
      </p:graphicFrame>
      <p:sp>
        <p:nvSpPr>
          <p:cNvPr id="6" name="Title 2">
            <a:extLst>
              <a:ext uri="{FF2B5EF4-FFF2-40B4-BE49-F238E27FC236}">
                <a16:creationId xmlns:a16="http://schemas.microsoft.com/office/drawing/2014/main" id="{ADCDE02C-323A-A89A-3C1A-95526560EA2D}"/>
              </a:ext>
            </a:extLst>
          </p:cNvPr>
          <p:cNvSpPr>
            <a:spLocks noGrp="1"/>
          </p:cNvSpPr>
          <p:nvPr>
            <p:ph type="title"/>
          </p:nvPr>
        </p:nvSpPr>
        <p:spPr>
          <a:xfrm>
            <a:off x="247813" y="63015"/>
            <a:ext cx="11553662" cy="600164"/>
          </a:xfrm>
        </p:spPr>
        <p:txBody>
          <a:bodyPr/>
          <a:lstStyle/>
          <a:p>
            <a:pPr algn="ctr"/>
            <a:r>
              <a:rPr lang="en-GB" dirty="0">
                <a:latin typeface="Galano Grotesque"/>
              </a:rPr>
              <a:t>How would you share the story?</a:t>
            </a:r>
            <a:endParaRPr lang="en-GB" dirty="0"/>
          </a:p>
        </p:txBody>
      </p:sp>
      <p:pic>
        <p:nvPicPr>
          <p:cNvPr id="7" name="Picture 6">
            <a:extLst>
              <a:ext uri="{FF2B5EF4-FFF2-40B4-BE49-F238E27FC236}">
                <a16:creationId xmlns:a16="http://schemas.microsoft.com/office/drawing/2014/main" id="{13833F33-B268-7C83-F324-0ED1DA8186C2}"/>
              </a:ext>
            </a:extLst>
          </p:cNvPr>
          <p:cNvPicPr>
            <a:picLocks noChangeAspect="1"/>
          </p:cNvPicPr>
          <p:nvPr/>
        </p:nvPicPr>
        <p:blipFill>
          <a:blip r:embed="rId3"/>
          <a:stretch>
            <a:fillRect/>
          </a:stretch>
        </p:blipFill>
        <p:spPr>
          <a:xfrm>
            <a:off x="9725891" y="1525315"/>
            <a:ext cx="1903268" cy="2892967"/>
          </a:xfrm>
          <a:prstGeom prst="rect">
            <a:avLst/>
          </a:prstGeom>
        </p:spPr>
      </p:pic>
      <p:pic>
        <p:nvPicPr>
          <p:cNvPr id="10" name="Picture 9">
            <a:extLst>
              <a:ext uri="{FF2B5EF4-FFF2-40B4-BE49-F238E27FC236}">
                <a16:creationId xmlns:a16="http://schemas.microsoft.com/office/drawing/2014/main" id="{7369C1CD-422C-50E4-A58B-FE3FCFC38BCD}"/>
              </a:ext>
            </a:extLst>
          </p:cNvPr>
          <p:cNvPicPr>
            <a:picLocks noChangeAspect="1"/>
          </p:cNvPicPr>
          <p:nvPr/>
        </p:nvPicPr>
        <p:blipFill>
          <a:blip r:embed="rId4"/>
          <a:stretch>
            <a:fillRect/>
          </a:stretch>
        </p:blipFill>
        <p:spPr>
          <a:xfrm>
            <a:off x="562841" y="1525315"/>
            <a:ext cx="1913342" cy="2927413"/>
          </a:xfrm>
          <a:prstGeom prst="rect">
            <a:avLst/>
          </a:prstGeom>
        </p:spPr>
      </p:pic>
    </p:spTree>
    <p:extLst>
      <p:ext uri="{BB962C8B-B14F-4D97-AF65-F5344CB8AC3E}">
        <p14:creationId xmlns:p14="http://schemas.microsoft.com/office/powerpoint/2010/main" val="848503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6B044-5230-D975-FE6E-086CBF03C5D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588FB9B-0859-C1CA-10BA-FBB84E99F9AA}"/>
              </a:ext>
            </a:extLst>
          </p:cNvPr>
          <p:cNvSpPr txBox="1"/>
          <p:nvPr/>
        </p:nvSpPr>
        <p:spPr>
          <a:xfrm>
            <a:off x="195469" y="819404"/>
            <a:ext cx="7746260" cy="5032147"/>
          </a:xfrm>
          <a:prstGeom prst="rect">
            <a:avLst/>
          </a:prstGeom>
          <a:noFill/>
        </p:spPr>
        <p:txBody>
          <a:bodyPr wrap="square">
            <a:spAutoFit/>
          </a:bodyPr>
          <a:lstStyle/>
          <a:p>
            <a:pPr>
              <a:lnSpc>
                <a:spcPct val="150000"/>
              </a:lnSpc>
            </a:pPr>
            <a:r>
              <a:rPr lang="en-GB" sz="2400" b="1" dirty="0">
                <a:solidFill>
                  <a:srgbClr val="DA394B"/>
                </a:solidFill>
                <a:latin typeface="Galano Grotesque" panose="00000500000000000000" pitchFamily="50" charset="0"/>
              </a:rPr>
              <a:t>You could:</a:t>
            </a:r>
          </a:p>
          <a:p>
            <a:pPr>
              <a:lnSpc>
                <a:spcPct val="150000"/>
              </a:lnSpc>
            </a:pPr>
            <a:r>
              <a:rPr lang="en-GB" sz="2400" dirty="0">
                <a:solidFill>
                  <a:srgbClr val="DA394B"/>
                </a:solidFill>
                <a:latin typeface="Galano Grotesque" panose="00000500000000000000" pitchFamily="50" charset="0"/>
              </a:rPr>
              <a:t>Read it aloud together</a:t>
            </a:r>
          </a:p>
          <a:p>
            <a:pPr>
              <a:lnSpc>
                <a:spcPct val="150000"/>
              </a:lnSpc>
            </a:pPr>
            <a:r>
              <a:rPr lang="en-GB" sz="2400" dirty="0">
                <a:solidFill>
                  <a:srgbClr val="DA394B"/>
                </a:solidFill>
                <a:latin typeface="Galano Grotesque" panose="00000500000000000000" pitchFamily="50" charset="0"/>
              </a:rPr>
              <a:t>Tell the story in your own words</a:t>
            </a:r>
          </a:p>
          <a:p>
            <a:pPr>
              <a:lnSpc>
                <a:spcPct val="150000"/>
              </a:lnSpc>
            </a:pPr>
            <a:r>
              <a:rPr lang="en-GB" sz="2400" dirty="0">
                <a:solidFill>
                  <a:srgbClr val="DA394B"/>
                </a:solidFill>
                <a:latin typeface="Galano Grotesque" panose="00000500000000000000" pitchFamily="50" charset="0"/>
              </a:rPr>
              <a:t>Show the pictures and talk about them</a:t>
            </a:r>
          </a:p>
          <a:p>
            <a:pPr>
              <a:lnSpc>
                <a:spcPct val="150000"/>
              </a:lnSpc>
            </a:pPr>
            <a:r>
              <a:rPr lang="en-GB" sz="2400" dirty="0">
                <a:solidFill>
                  <a:srgbClr val="DA394B"/>
                </a:solidFill>
                <a:latin typeface="Galano Grotesque" panose="00000500000000000000" pitchFamily="50" charset="0"/>
              </a:rPr>
              <a:t>Act out part of the story</a:t>
            </a:r>
          </a:p>
          <a:p>
            <a:pPr>
              <a:lnSpc>
                <a:spcPct val="150000"/>
              </a:lnSpc>
            </a:pPr>
            <a:r>
              <a:rPr lang="en-GB" sz="2400" dirty="0">
                <a:solidFill>
                  <a:srgbClr val="DA394B"/>
                </a:solidFill>
                <a:latin typeface="Galano Grotesque" panose="00000500000000000000" pitchFamily="50" charset="0"/>
              </a:rPr>
              <a:t>Draw a scene and explain it</a:t>
            </a:r>
          </a:p>
          <a:p>
            <a:pPr>
              <a:lnSpc>
                <a:spcPct val="150000"/>
              </a:lnSpc>
            </a:pPr>
            <a:r>
              <a:rPr lang="en-GB" sz="2400" dirty="0">
                <a:solidFill>
                  <a:srgbClr val="DA394B"/>
                </a:solidFill>
                <a:latin typeface="Galano Grotesque" panose="00000500000000000000" pitchFamily="50" charset="0"/>
              </a:rPr>
              <a:t>Make a comic strip version</a:t>
            </a:r>
          </a:p>
          <a:p>
            <a:pPr>
              <a:lnSpc>
                <a:spcPct val="150000"/>
              </a:lnSpc>
            </a:pPr>
            <a:r>
              <a:rPr lang="en-GB" sz="2400" dirty="0">
                <a:solidFill>
                  <a:srgbClr val="DA394B"/>
                </a:solidFill>
                <a:latin typeface="Galano Grotesque" panose="00000500000000000000" pitchFamily="50" charset="0"/>
              </a:rPr>
              <a:t>Record yourself reading it</a:t>
            </a:r>
          </a:p>
          <a:p>
            <a:pPr>
              <a:lnSpc>
                <a:spcPct val="150000"/>
              </a:lnSpc>
            </a:pPr>
            <a:r>
              <a:rPr lang="en-GB" sz="2400" dirty="0">
                <a:solidFill>
                  <a:srgbClr val="DA394B"/>
                </a:solidFill>
                <a:latin typeface="Galano Grotesque" panose="00000500000000000000" pitchFamily="50" charset="0"/>
              </a:rPr>
              <a:t>Send it as a letter, postcard or recommendation</a:t>
            </a:r>
          </a:p>
        </p:txBody>
      </p:sp>
      <p:sp>
        <p:nvSpPr>
          <p:cNvPr id="8" name="TextBox 7">
            <a:extLst>
              <a:ext uri="{FF2B5EF4-FFF2-40B4-BE49-F238E27FC236}">
                <a16:creationId xmlns:a16="http://schemas.microsoft.com/office/drawing/2014/main" id="{D34660DA-2608-AD8E-AEDB-5738540876D1}"/>
              </a:ext>
            </a:extLst>
          </p:cNvPr>
          <p:cNvSpPr txBox="1"/>
          <p:nvPr/>
        </p:nvSpPr>
        <p:spPr>
          <a:xfrm>
            <a:off x="7790894" y="1892326"/>
            <a:ext cx="4010581" cy="3359061"/>
          </a:xfrm>
          <a:prstGeom prst="rect">
            <a:avLst/>
          </a:prstGeom>
          <a:noFill/>
          <a:ln>
            <a:solidFill>
              <a:schemeClr val="tx1"/>
            </a:solidFill>
          </a:ln>
        </p:spPr>
        <p:txBody>
          <a:bodyPr wrap="square">
            <a:spAutoFit/>
          </a:bodyPr>
          <a:lstStyle/>
          <a:p>
            <a:pPr>
              <a:lnSpc>
                <a:spcPct val="150000"/>
              </a:lnSpc>
            </a:pPr>
            <a:r>
              <a:rPr lang="en-GB" sz="2400" b="1" dirty="0"/>
              <a:t>Discussion question:</a:t>
            </a:r>
          </a:p>
          <a:p>
            <a:pPr>
              <a:lnSpc>
                <a:spcPct val="150000"/>
              </a:lnSpc>
            </a:pPr>
            <a:r>
              <a:rPr lang="en-GB" sz="2400" b="1" dirty="0"/>
              <a:t>Which way of sharing would make your chosen person most excited about discovering the story you want to share?</a:t>
            </a:r>
          </a:p>
        </p:txBody>
      </p:sp>
      <p:sp>
        <p:nvSpPr>
          <p:cNvPr id="2" name="Title 2">
            <a:extLst>
              <a:ext uri="{FF2B5EF4-FFF2-40B4-BE49-F238E27FC236}">
                <a16:creationId xmlns:a16="http://schemas.microsoft.com/office/drawing/2014/main" id="{DC6EA25E-4EEC-1D88-1C5F-0C1C848F907A}"/>
              </a:ext>
            </a:extLst>
          </p:cNvPr>
          <p:cNvSpPr txBox="1">
            <a:spLocks/>
          </p:cNvSpPr>
          <p:nvPr/>
        </p:nvSpPr>
        <p:spPr>
          <a:xfrm>
            <a:off x="319169" y="219240"/>
            <a:ext cx="11553662" cy="60016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Galano Grotesque" pitchFamily="2" charset="77"/>
                <a:ea typeface="+mj-ea"/>
                <a:cs typeface="Arial" panose="020B0604020202020204" pitchFamily="34" charset="0"/>
              </a:defRPr>
            </a:lvl1pPr>
          </a:lstStyle>
          <a:p>
            <a:pPr algn="ctr"/>
            <a:r>
              <a:rPr lang="en-GB" dirty="0">
                <a:latin typeface="Galano Grotesque"/>
              </a:rPr>
              <a:t>How would you share the story?</a:t>
            </a:r>
            <a:endParaRPr lang="en-GB" dirty="0"/>
          </a:p>
        </p:txBody>
      </p:sp>
    </p:spTree>
    <p:extLst>
      <p:ext uri="{BB962C8B-B14F-4D97-AF65-F5344CB8AC3E}">
        <p14:creationId xmlns:p14="http://schemas.microsoft.com/office/powerpoint/2010/main" val="149854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7D2AC-575D-0CE3-8092-3B62F64A71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B4A205-3158-501E-65EF-9472AA5C2556}"/>
              </a:ext>
            </a:extLst>
          </p:cNvPr>
          <p:cNvSpPr>
            <a:spLocks noGrp="1"/>
          </p:cNvSpPr>
          <p:nvPr>
            <p:ph type="title"/>
          </p:nvPr>
        </p:nvSpPr>
        <p:spPr>
          <a:xfrm>
            <a:off x="247813" y="234440"/>
            <a:ext cx="11553662" cy="813871"/>
          </a:xfrm>
        </p:spPr>
        <p:txBody>
          <a:bodyPr/>
          <a:lstStyle/>
          <a:p>
            <a:r>
              <a:rPr lang="en-GB" dirty="0"/>
              <a:t>Complete these sentences:</a:t>
            </a:r>
          </a:p>
        </p:txBody>
      </p:sp>
      <p:sp>
        <p:nvSpPr>
          <p:cNvPr id="7" name="TextBox 6">
            <a:extLst>
              <a:ext uri="{FF2B5EF4-FFF2-40B4-BE49-F238E27FC236}">
                <a16:creationId xmlns:a16="http://schemas.microsoft.com/office/drawing/2014/main" id="{BE4A403A-198A-E371-0315-D8260DE233A0}"/>
              </a:ext>
            </a:extLst>
          </p:cNvPr>
          <p:cNvSpPr txBox="1"/>
          <p:nvPr/>
        </p:nvSpPr>
        <p:spPr>
          <a:xfrm>
            <a:off x="390525" y="882057"/>
            <a:ext cx="10806545" cy="3046988"/>
          </a:xfrm>
          <a:prstGeom prst="rect">
            <a:avLst/>
          </a:prstGeom>
          <a:noFill/>
          <a:ln>
            <a:solidFill>
              <a:srgbClr val="DA394B"/>
            </a:solidFill>
          </a:ln>
        </p:spPr>
        <p:txBody>
          <a:bodyPr wrap="square">
            <a:spAutoFit/>
          </a:bodyPr>
          <a:lstStyle/>
          <a:p>
            <a:pPr fontAlgn="t">
              <a:lnSpc>
                <a:spcPct val="200000"/>
              </a:lnSpc>
            </a:pPr>
            <a:r>
              <a:rPr lang="en-GB" sz="3200" dirty="0">
                <a:latin typeface="Segoe UI" panose="020B0502040204020203" pitchFamily="34" charset="0"/>
              </a:rPr>
              <a:t>I would share the story by……………</a:t>
            </a:r>
          </a:p>
          <a:p>
            <a:pPr fontAlgn="t">
              <a:lnSpc>
                <a:spcPct val="200000"/>
              </a:lnSpc>
            </a:pPr>
            <a:r>
              <a:rPr lang="en-GB" sz="3200" dirty="0">
                <a:latin typeface="Segoe UI" panose="020B0502040204020203" pitchFamily="34" charset="0"/>
              </a:rPr>
              <a:t>This would be a good way to share it because…………</a:t>
            </a:r>
          </a:p>
          <a:p>
            <a:pPr fontAlgn="t">
              <a:lnSpc>
                <a:spcPct val="200000"/>
              </a:lnSpc>
            </a:pPr>
            <a:r>
              <a:rPr lang="en-GB" sz="3200" dirty="0">
                <a:latin typeface="Segoe UI" panose="020B0502040204020203" pitchFamily="34" charset="0"/>
              </a:rPr>
              <a:t>I hope this story would make them feel…………..</a:t>
            </a:r>
          </a:p>
        </p:txBody>
      </p:sp>
    </p:spTree>
    <p:extLst>
      <p:ext uri="{BB962C8B-B14F-4D97-AF65-F5344CB8AC3E}">
        <p14:creationId xmlns:p14="http://schemas.microsoft.com/office/powerpoint/2010/main" val="369732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26B78D-3CFD-344C-6875-6C03B6731CAA}"/>
              </a:ext>
            </a:extLst>
          </p:cNvPr>
          <p:cNvSpPr txBox="1"/>
          <p:nvPr/>
        </p:nvSpPr>
        <p:spPr>
          <a:xfrm>
            <a:off x="247813" y="897221"/>
            <a:ext cx="6747782" cy="4670509"/>
          </a:xfrm>
          <a:prstGeom prst="rect">
            <a:avLst/>
          </a:prstGeom>
          <a:noFill/>
        </p:spPr>
        <p:txBody>
          <a:bodyPr wrap="square" lIns="91440" tIns="45720" rIns="91440" bIns="45720" anchor="t">
            <a:spAutoFit/>
          </a:bodyPr>
          <a:lstStyle/>
          <a:p>
            <a:pPr>
              <a:lnSpc>
                <a:spcPct val="150000"/>
              </a:lnSpc>
            </a:pPr>
            <a:r>
              <a:rPr lang="en-GB" sz="2000" b="1" dirty="0">
                <a:latin typeface="Galano Grotesque"/>
              </a:rPr>
              <a:t>Before you write or draw your final entry, think about these questions:</a:t>
            </a:r>
          </a:p>
          <a:p>
            <a:pPr marL="342900" indent="-342900">
              <a:lnSpc>
                <a:spcPct val="150000"/>
              </a:lnSpc>
              <a:buFont typeface="Arial" panose="020B0604020202020204" pitchFamily="34" charset="0"/>
              <a:buChar char="•"/>
            </a:pPr>
            <a:r>
              <a:rPr lang="en-GB" sz="2000" dirty="0">
                <a:latin typeface="Galano Grotesque"/>
              </a:rPr>
              <a:t>What happens in the story?</a:t>
            </a:r>
          </a:p>
          <a:p>
            <a:pPr marL="342900" indent="-342900">
              <a:lnSpc>
                <a:spcPct val="150000"/>
              </a:lnSpc>
              <a:buFont typeface="Arial" panose="020B0604020202020204" pitchFamily="34" charset="0"/>
              <a:buChar char="•"/>
            </a:pPr>
            <a:r>
              <a:rPr lang="en-GB" sz="2000" dirty="0">
                <a:latin typeface="Galano Grotesque"/>
              </a:rPr>
              <a:t>What do you like about it?</a:t>
            </a:r>
          </a:p>
          <a:p>
            <a:pPr marL="342900" indent="-342900">
              <a:lnSpc>
                <a:spcPct val="150000"/>
              </a:lnSpc>
              <a:buFont typeface="Arial" panose="020B0604020202020204" pitchFamily="34" charset="0"/>
              <a:buChar char="•"/>
            </a:pPr>
            <a:r>
              <a:rPr lang="en-GB" sz="2000" dirty="0">
                <a:latin typeface="Galano Grotesque"/>
              </a:rPr>
              <a:t>Why did you choose this story?</a:t>
            </a:r>
          </a:p>
          <a:p>
            <a:pPr marL="342900" indent="-342900">
              <a:lnSpc>
                <a:spcPct val="150000"/>
              </a:lnSpc>
              <a:buFont typeface="Arial" panose="020B0604020202020204" pitchFamily="34" charset="0"/>
              <a:buChar char="•"/>
            </a:pPr>
            <a:r>
              <a:rPr lang="en-GB" sz="2000" dirty="0">
                <a:latin typeface="Galano Grotesque"/>
              </a:rPr>
              <a:t>Why did you choose this person?</a:t>
            </a:r>
          </a:p>
          <a:p>
            <a:pPr marL="342900" indent="-342900">
              <a:lnSpc>
                <a:spcPct val="150000"/>
              </a:lnSpc>
              <a:buFont typeface="Arial" panose="020B0604020202020204" pitchFamily="34" charset="0"/>
              <a:buChar char="•"/>
            </a:pPr>
            <a:r>
              <a:rPr lang="en-GB" sz="2000" dirty="0">
                <a:latin typeface="Galano Grotesque"/>
              </a:rPr>
              <a:t>How do you hope they will feel when the story is shared with them?</a:t>
            </a:r>
          </a:p>
          <a:p>
            <a:pPr marL="342900" indent="-342900">
              <a:lnSpc>
                <a:spcPct val="150000"/>
              </a:lnSpc>
              <a:buFont typeface="Arial" panose="020B0604020202020204" pitchFamily="34" charset="0"/>
              <a:buChar char="•"/>
            </a:pPr>
            <a:r>
              <a:rPr lang="en-GB" sz="2000" dirty="0">
                <a:latin typeface="Galano Grotesque"/>
              </a:rPr>
              <a:t>What would you talk about together afterwards?</a:t>
            </a:r>
          </a:p>
          <a:p>
            <a:pPr marL="342900" indent="-342900">
              <a:lnSpc>
                <a:spcPct val="150000"/>
              </a:lnSpc>
              <a:buFont typeface="Arial" panose="020B0604020202020204" pitchFamily="34" charset="0"/>
              <a:buChar char="•"/>
            </a:pPr>
            <a:r>
              <a:rPr lang="en-GB" sz="2000" dirty="0">
                <a:latin typeface="Galano Grotesque"/>
              </a:rPr>
              <a:t>What makes your choice personal or meaningful?</a:t>
            </a:r>
            <a:endParaRPr lang="en-GB" sz="2000" dirty="0">
              <a:latin typeface="Galano Grotesque" panose="00000500000000000000" pitchFamily="50" charset="0"/>
            </a:endParaRPr>
          </a:p>
        </p:txBody>
      </p:sp>
      <p:sp>
        <p:nvSpPr>
          <p:cNvPr id="5" name="Title 2">
            <a:extLst>
              <a:ext uri="{FF2B5EF4-FFF2-40B4-BE49-F238E27FC236}">
                <a16:creationId xmlns:a16="http://schemas.microsoft.com/office/drawing/2014/main" id="{558E38A7-985E-D867-7B5E-961692371295}"/>
              </a:ext>
            </a:extLst>
          </p:cNvPr>
          <p:cNvSpPr>
            <a:spLocks noGrp="1"/>
          </p:cNvSpPr>
          <p:nvPr>
            <p:ph type="title"/>
          </p:nvPr>
        </p:nvSpPr>
        <p:spPr>
          <a:xfrm>
            <a:off x="247813" y="234440"/>
            <a:ext cx="11553662" cy="1325563"/>
          </a:xfrm>
        </p:spPr>
        <p:txBody>
          <a:bodyPr/>
          <a:lstStyle/>
          <a:p>
            <a:r>
              <a:rPr lang="en-GB" dirty="0">
                <a:latin typeface="Galano Grotesque"/>
                <a:cs typeface="Arial"/>
              </a:rPr>
              <a:t>Developing your ideas</a:t>
            </a:r>
            <a:endParaRPr lang="en-US" dirty="0"/>
          </a:p>
        </p:txBody>
      </p:sp>
      <p:sp>
        <p:nvSpPr>
          <p:cNvPr id="3" name="TextBox 2">
            <a:extLst>
              <a:ext uri="{FF2B5EF4-FFF2-40B4-BE49-F238E27FC236}">
                <a16:creationId xmlns:a16="http://schemas.microsoft.com/office/drawing/2014/main" id="{465949BD-6B05-E315-F1A4-463983543255}"/>
              </a:ext>
            </a:extLst>
          </p:cNvPr>
          <p:cNvSpPr txBox="1"/>
          <p:nvPr/>
        </p:nvSpPr>
        <p:spPr>
          <a:xfrm>
            <a:off x="7326711" y="1560003"/>
            <a:ext cx="4584982" cy="3747180"/>
          </a:xfrm>
          <a:prstGeom prst="rect">
            <a:avLst/>
          </a:prstGeom>
          <a:noFill/>
        </p:spPr>
        <p:txBody>
          <a:bodyPr wrap="square" lIns="91440" tIns="45720" rIns="91440" bIns="45720" anchor="t">
            <a:spAutoFit/>
          </a:bodyPr>
          <a:lstStyle/>
          <a:p>
            <a:pPr>
              <a:lnSpc>
                <a:spcPct val="150000"/>
              </a:lnSpc>
            </a:pPr>
            <a:r>
              <a:rPr lang="en-GB" sz="2000" b="1" dirty="0">
                <a:latin typeface="Galano Grotesque"/>
              </a:rPr>
              <a:t>You can answer using:</a:t>
            </a:r>
          </a:p>
          <a:p>
            <a:pPr marL="342900" indent="-342900">
              <a:lnSpc>
                <a:spcPct val="150000"/>
              </a:lnSpc>
              <a:buFont typeface="Arial" panose="020B0604020202020204" pitchFamily="34" charset="0"/>
              <a:buChar char="•"/>
            </a:pPr>
            <a:r>
              <a:rPr lang="en-GB" sz="2000" dirty="0">
                <a:latin typeface="Galano Grotesque"/>
              </a:rPr>
              <a:t>Up to 350 words</a:t>
            </a:r>
          </a:p>
          <a:p>
            <a:pPr marL="342900" indent="-342900">
              <a:lnSpc>
                <a:spcPct val="150000"/>
              </a:lnSpc>
              <a:buFont typeface="Arial" panose="020B0604020202020204" pitchFamily="34" charset="0"/>
              <a:buChar char="•"/>
            </a:pPr>
            <a:r>
              <a:rPr lang="en-GB" sz="2000" dirty="0">
                <a:latin typeface="Galano Grotesque"/>
              </a:rPr>
              <a:t>Pictures</a:t>
            </a:r>
          </a:p>
          <a:p>
            <a:pPr marL="342900" indent="-342900">
              <a:lnSpc>
                <a:spcPct val="150000"/>
              </a:lnSpc>
              <a:buFont typeface="Arial" panose="020B0604020202020204" pitchFamily="34" charset="0"/>
              <a:buChar char="•"/>
            </a:pPr>
            <a:r>
              <a:rPr lang="en-GB" sz="2000" dirty="0">
                <a:latin typeface="Galano Grotesque"/>
              </a:rPr>
              <a:t>A mixture of words and pictures</a:t>
            </a:r>
          </a:p>
          <a:p>
            <a:pPr>
              <a:lnSpc>
                <a:spcPct val="150000"/>
              </a:lnSpc>
            </a:pPr>
            <a:endParaRPr lang="en-GB" sz="2000" dirty="0">
              <a:latin typeface="Galano Grotesque"/>
            </a:endParaRPr>
          </a:p>
          <a:p>
            <a:pPr>
              <a:lnSpc>
                <a:spcPct val="150000"/>
              </a:lnSpc>
            </a:pPr>
            <a:r>
              <a:rPr lang="en-GB" sz="2000" b="1" dirty="0">
                <a:latin typeface="Galano Grotesque"/>
              </a:rPr>
              <a:t>You do not need to write a book review. Focus your entry on your choices and explain them clearly.</a:t>
            </a:r>
            <a:endParaRPr lang="en-GB" sz="2000" b="1" dirty="0">
              <a:latin typeface="Galano Grotesque" panose="00000500000000000000" pitchFamily="50" charset="0"/>
            </a:endParaRPr>
          </a:p>
        </p:txBody>
      </p:sp>
    </p:spTree>
    <p:extLst>
      <p:ext uri="{BB962C8B-B14F-4D97-AF65-F5344CB8AC3E}">
        <p14:creationId xmlns:p14="http://schemas.microsoft.com/office/powerpoint/2010/main" val="85513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E7CE">
            <a:alpha val="32000"/>
          </a:srgbClr>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558E38A7-985E-D867-7B5E-961692371295}"/>
              </a:ext>
            </a:extLst>
          </p:cNvPr>
          <p:cNvSpPr>
            <a:spLocks noGrp="1"/>
          </p:cNvSpPr>
          <p:nvPr>
            <p:ph type="title"/>
          </p:nvPr>
        </p:nvSpPr>
        <p:spPr>
          <a:xfrm>
            <a:off x="247813" y="234440"/>
            <a:ext cx="4379605" cy="1325563"/>
          </a:xfrm>
        </p:spPr>
        <p:txBody>
          <a:bodyPr/>
          <a:lstStyle/>
          <a:p>
            <a:r>
              <a:rPr lang="en-GB" dirty="0">
                <a:latin typeface="Galano Grotesque"/>
                <a:cs typeface="Arial"/>
              </a:rPr>
              <a:t>Final checklist</a:t>
            </a:r>
            <a:endParaRPr lang="en-US" dirty="0"/>
          </a:p>
        </p:txBody>
      </p:sp>
      <p:sp>
        <p:nvSpPr>
          <p:cNvPr id="11" name="TextBox 10">
            <a:extLst>
              <a:ext uri="{FF2B5EF4-FFF2-40B4-BE49-F238E27FC236}">
                <a16:creationId xmlns:a16="http://schemas.microsoft.com/office/drawing/2014/main" id="{2EFA9171-FB65-89DF-79F8-8F4644176E34}"/>
              </a:ext>
            </a:extLst>
          </p:cNvPr>
          <p:cNvSpPr txBox="1"/>
          <p:nvPr/>
        </p:nvSpPr>
        <p:spPr>
          <a:xfrm>
            <a:off x="247814" y="897221"/>
            <a:ext cx="7746260" cy="4562788"/>
          </a:xfrm>
          <a:prstGeom prst="rect">
            <a:avLst/>
          </a:prstGeom>
          <a:noFill/>
        </p:spPr>
        <p:txBody>
          <a:bodyPr wrap="square" lIns="91440" tIns="45720" rIns="91440" bIns="45720" anchor="t">
            <a:spAutoFit/>
          </a:bodyPr>
          <a:lstStyle/>
          <a:p>
            <a:pPr>
              <a:lnSpc>
                <a:spcPct val="150000"/>
              </a:lnSpc>
            </a:pPr>
            <a:r>
              <a:rPr lang="en-GB" sz="2800" b="1" dirty="0">
                <a:latin typeface="Galano Grotesque"/>
              </a:rPr>
              <a:t>Remember</a:t>
            </a:r>
            <a:r>
              <a:rPr lang="en-GB" sz="2800" b="1" dirty="0">
                <a:solidFill>
                  <a:srgbClr val="000000"/>
                </a:solidFill>
                <a:latin typeface="Galano Grotesque"/>
              </a:rPr>
              <a:t> </a:t>
            </a:r>
            <a:r>
              <a:rPr lang="en-GB" sz="2800" b="1" dirty="0">
                <a:latin typeface="Galano Grotesque"/>
              </a:rPr>
              <a:t>to include:</a:t>
            </a:r>
            <a:endParaRPr lang="en-GB" sz="2800" b="1" dirty="0">
              <a:latin typeface="Galano Grotesque"/>
              <a:cs typeface="Calibri" panose="020F0502020204030204"/>
            </a:endParaRPr>
          </a:p>
          <a:p>
            <a:pPr marL="342900" indent="-342900">
              <a:lnSpc>
                <a:spcPct val="150000"/>
              </a:lnSpc>
              <a:buFont typeface="Arial" panose="020B0604020202020204" pitchFamily="34" charset="0"/>
              <a:buChar char="•"/>
            </a:pPr>
            <a:r>
              <a:rPr lang="en-GB" sz="2800" dirty="0">
                <a:latin typeface="Galano Grotesque"/>
              </a:rPr>
              <a:t>The story you would like to share</a:t>
            </a:r>
          </a:p>
          <a:p>
            <a:pPr marL="342900" indent="-342900">
              <a:lnSpc>
                <a:spcPct val="150000"/>
              </a:lnSpc>
              <a:buFont typeface="Arial" panose="020B0604020202020204" pitchFamily="34" charset="0"/>
              <a:buChar char="•"/>
            </a:pPr>
            <a:r>
              <a:rPr lang="en-GB" sz="2800" dirty="0">
                <a:latin typeface="Galano Grotesque"/>
              </a:rPr>
              <a:t>The person you would like to share with</a:t>
            </a:r>
          </a:p>
          <a:p>
            <a:pPr marL="342900" indent="-342900">
              <a:lnSpc>
                <a:spcPct val="150000"/>
              </a:lnSpc>
              <a:buFont typeface="Arial" panose="020B0604020202020204" pitchFamily="34" charset="0"/>
              <a:buChar char="•"/>
            </a:pPr>
            <a:r>
              <a:rPr lang="en-GB" sz="2800" dirty="0">
                <a:latin typeface="Galano Grotesque"/>
              </a:rPr>
              <a:t>How you would share the story</a:t>
            </a:r>
          </a:p>
          <a:p>
            <a:pPr marL="342900" indent="-342900">
              <a:lnSpc>
                <a:spcPct val="150000"/>
              </a:lnSpc>
              <a:buFont typeface="Arial" panose="020B0604020202020204" pitchFamily="34" charset="0"/>
              <a:buChar char="•"/>
            </a:pPr>
            <a:r>
              <a:rPr lang="en-GB" sz="2800" dirty="0">
                <a:latin typeface="Galano Grotesque"/>
              </a:rPr>
              <a:t>Why you made these choices</a:t>
            </a:r>
          </a:p>
          <a:p>
            <a:pPr marL="342900" indent="-342900">
              <a:lnSpc>
                <a:spcPct val="150000"/>
              </a:lnSpc>
              <a:buFont typeface="Arial" panose="020B0604020202020204" pitchFamily="34" charset="0"/>
              <a:buChar char="•"/>
            </a:pPr>
            <a:r>
              <a:rPr lang="en-GB" sz="2800" dirty="0">
                <a:latin typeface="Galano Grotesque"/>
              </a:rPr>
              <a:t>Words, pictures, or both</a:t>
            </a:r>
          </a:p>
          <a:p>
            <a:pPr marL="342900" indent="-342900">
              <a:lnSpc>
                <a:spcPct val="150000"/>
              </a:lnSpc>
              <a:buFont typeface="Arial" panose="020B0604020202020204" pitchFamily="34" charset="0"/>
              <a:buChar char="•"/>
            </a:pPr>
            <a:r>
              <a:rPr lang="en-GB" sz="2800" dirty="0">
                <a:latin typeface="Galano Grotesque"/>
              </a:rPr>
              <a:t>No more than 350 words, if writing</a:t>
            </a:r>
            <a:endParaRPr lang="en-GB" sz="2800" dirty="0">
              <a:latin typeface="Galano Grotesque" panose="00000500000000000000" pitchFamily="50" charset="0"/>
            </a:endParaRPr>
          </a:p>
        </p:txBody>
      </p:sp>
      <p:pic>
        <p:nvPicPr>
          <p:cNvPr id="3" name="Picture 2">
            <a:extLst>
              <a:ext uri="{FF2B5EF4-FFF2-40B4-BE49-F238E27FC236}">
                <a16:creationId xmlns:a16="http://schemas.microsoft.com/office/drawing/2014/main" id="{8D9CB1D0-2DA9-1B39-6D7F-5F55DD15BA61}"/>
              </a:ext>
            </a:extLst>
          </p:cNvPr>
          <p:cNvPicPr>
            <a:picLocks noChangeAspect="1"/>
          </p:cNvPicPr>
          <p:nvPr/>
        </p:nvPicPr>
        <p:blipFill>
          <a:blip r:embed="rId3"/>
          <a:stretch>
            <a:fillRect/>
          </a:stretch>
        </p:blipFill>
        <p:spPr>
          <a:xfrm>
            <a:off x="7897092" y="104448"/>
            <a:ext cx="1821924" cy="2568104"/>
          </a:xfrm>
          <a:prstGeom prst="rect">
            <a:avLst/>
          </a:prstGeom>
        </p:spPr>
      </p:pic>
      <p:pic>
        <p:nvPicPr>
          <p:cNvPr id="6" name="Picture 5">
            <a:extLst>
              <a:ext uri="{FF2B5EF4-FFF2-40B4-BE49-F238E27FC236}">
                <a16:creationId xmlns:a16="http://schemas.microsoft.com/office/drawing/2014/main" id="{4BF86301-BB43-2724-F358-2C5E5D82E900}"/>
              </a:ext>
            </a:extLst>
          </p:cNvPr>
          <p:cNvPicPr>
            <a:picLocks noChangeAspect="1"/>
          </p:cNvPicPr>
          <p:nvPr/>
        </p:nvPicPr>
        <p:blipFill>
          <a:blip r:embed="rId4"/>
          <a:stretch>
            <a:fillRect/>
          </a:stretch>
        </p:blipFill>
        <p:spPr>
          <a:xfrm>
            <a:off x="10059401" y="115530"/>
            <a:ext cx="1797411" cy="2566852"/>
          </a:xfrm>
          <a:prstGeom prst="rect">
            <a:avLst/>
          </a:prstGeom>
        </p:spPr>
      </p:pic>
      <p:pic>
        <p:nvPicPr>
          <p:cNvPr id="8" name="Picture 7">
            <a:extLst>
              <a:ext uri="{FF2B5EF4-FFF2-40B4-BE49-F238E27FC236}">
                <a16:creationId xmlns:a16="http://schemas.microsoft.com/office/drawing/2014/main" id="{31837F64-F7D9-E135-7855-46CA9688BE5C}"/>
              </a:ext>
            </a:extLst>
          </p:cNvPr>
          <p:cNvPicPr>
            <a:picLocks noChangeAspect="1"/>
          </p:cNvPicPr>
          <p:nvPr/>
        </p:nvPicPr>
        <p:blipFill>
          <a:blip r:embed="rId5"/>
          <a:stretch>
            <a:fillRect/>
          </a:stretch>
        </p:blipFill>
        <p:spPr>
          <a:xfrm>
            <a:off x="7897092" y="3037955"/>
            <a:ext cx="1790833" cy="2568104"/>
          </a:xfrm>
          <a:prstGeom prst="rect">
            <a:avLst/>
          </a:prstGeom>
        </p:spPr>
      </p:pic>
      <p:pic>
        <p:nvPicPr>
          <p:cNvPr id="10" name="Picture 9">
            <a:extLst>
              <a:ext uri="{FF2B5EF4-FFF2-40B4-BE49-F238E27FC236}">
                <a16:creationId xmlns:a16="http://schemas.microsoft.com/office/drawing/2014/main" id="{E01C2962-C0EB-A922-A6D4-EF33F24D8FCB}"/>
              </a:ext>
            </a:extLst>
          </p:cNvPr>
          <p:cNvPicPr>
            <a:picLocks noChangeAspect="1"/>
          </p:cNvPicPr>
          <p:nvPr/>
        </p:nvPicPr>
        <p:blipFill>
          <a:blip r:embed="rId6"/>
          <a:stretch>
            <a:fillRect/>
          </a:stretch>
        </p:blipFill>
        <p:spPr>
          <a:xfrm>
            <a:off x="10059401" y="2967716"/>
            <a:ext cx="1797411" cy="2638343"/>
          </a:xfrm>
          <a:prstGeom prst="rect">
            <a:avLst/>
          </a:prstGeom>
        </p:spPr>
      </p:pic>
    </p:spTree>
    <p:extLst>
      <p:ext uri="{BB962C8B-B14F-4D97-AF65-F5344CB8AC3E}">
        <p14:creationId xmlns:p14="http://schemas.microsoft.com/office/powerpoint/2010/main" val="2552659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DE78-6092-E78B-FC5F-39D853C8EBAE}"/>
              </a:ext>
            </a:extLst>
          </p:cNvPr>
          <p:cNvSpPr>
            <a:spLocks noGrp="1"/>
          </p:cNvSpPr>
          <p:nvPr>
            <p:ph type="ctrTitle"/>
          </p:nvPr>
        </p:nvSpPr>
        <p:spPr/>
        <p:txBody>
          <a:bodyPr/>
          <a:lstStyle/>
          <a:p>
            <a:r>
              <a:rPr lang="en-GB" dirty="0"/>
              <a:t>Read on to find out how some of our favourite authors would Spread the Story…</a:t>
            </a:r>
          </a:p>
        </p:txBody>
      </p:sp>
    </p:spTree>
    <p:extLst>
      <p:ext uri="{BB962C8B-B14F-4D97-AF65-F5344CB8AC3E}">
        <p14:creationId xmlns:p14="http://schemas.microsoft.com/office/powerpoint/2010/main" val="2506524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963FD-D602-2749-8A43-6EF913D9AD6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65B245A-AA9F-B294-9FA6-0E400C4050F4}"/>
              </a:ext>
            </a:extLst>
          </p:cNvPr>
          <p:cNvSpPr txBox="1"/>
          <p:nvPr/>
        </p:nvSpPr>
        <p:spPr>
          <a:xfrm>
            <a:off x="2618509" y="1034853"/>
            <a:ext cx="7689273" cy="3170099"/>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effectLst/>
                <a:latin typeface="Aptos" panose="020B0004020202020204" pitchFamily="34" charset="0"/>
                <a:ea typeface="Times New Roman" panose="02020603050405020304" pitchFamily="18" charset="0"/>
              </a:rPr>
              <a:t>Boss of the Underworld: Shirley vs The Green Menace</a:t>
            </a:r>
            <a:r>
              <a:rPr lang="en-GB" sz="2000" kern="100" dirty="0">
                <a:solidFill>
                  <a:srgbClr val="000000"/>
                </a:solidFill>
                <a:effectLst/>
                <a:latin typeface="Aptos" panose="020B0004020202020204" pitchFamily="34" charset="0"/>
                <a:ea typeface="Times New Roman" panose="02020603050405020304" pitchFamily="18" charset="0"/>
              </a:rPr>
              <a:t> by Tor Freeman.</a:t>
            </a:r>
          </a:p>
          <a:p>
            <a:pPr marL="342900" indent="-342900">
              <a:buAutoNum type="arabicPeriod"/>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a:t>
            </a:r>
            <a:r>
              <a:rPr lang="en-GB" sz="2000" kern="100" dirty="0">
                <a:solidFill>
                  <a:srgbClr val="000000"/>
                </a:solidFill>
                <a:latin typeface="Aptos" panose="020B0004020202020204" pitchFamily="34" charset="0"/>
                <a:ea typeface="Times New Roman" panose="02020603050405020304" pitchFamily="18" charset="0"/>
              </a:rPr>
              <a:t> </a:t>
            </a:r>
            <a:r>
              <a:rPr lang="en-GB" sz="2000" b="1" kern="100" dirty="0">
                <a:solidFill>
                  <a:srgbClr val="000000"/>
                </a:solidFill>
                <a:effectLst/>
                <a:latin typeface="Aptos" panose="020B0004020202020204" pitchFamily="34" charset="0"/>
                <a:ea typeface="Times New Roman" panose="02020603050405020304" pitchFamily="18" charset="0"/>
              </a:rPr>
              <a:t>my friend Caroline</a:t>
            </a:r>
            <a:r>
              <a:rPr lang="en-GB" sz="2000" kern="100" dirty="0">
                <a:solidFill>
                  <a:srgbClr val="000000"/>
                </a:solidFill>
                <a:effectLst/>
                <a:latin typeface="Aptos" panose="020B0004020202020204" pitchFamily="34" charset="0"/>
                <a:ea typeface="Times New Roman" panose="02020603050405020304" pitchFamily="18" charset="0"/>
              </a:rPr>
              <a:t> who is scared of cockroaches like me. There is a friendly cockroach called George in this book and now I see them differently.</a:t>
            </a: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000" b="1" kern="100" dirty="0">
                <a:solidFill>
                  <a:srgbClr val="000000"/>
                </a:solidFill>
                <a:effectLst/>
                <a:latin typeface="Aptos" panose="020B0004020202020204" pitchFamily="34" charset="0"/>
                <a:ea typeface="Times New Roman" panose="02020603050405020304" pitchFamily="18" charset="0"/>
              </a:rPr>
              <a:t>dressing up myself and my friends as the characters in the story and communicating it through interpretive dance.</a:t>
            </a:r>
            <a:endParaRPr lang="en-GB" sz="2000" b="1" kern="100" dirty="0">
              <a:effectLst/>
              <a:latin typeface="Times New Roman" panose="02020603050405020304" pitchFamily="18" charset="0"/>
            </a:endParaRPr>
          </a:p>
        </p:txBody>
      </p:sp>
      <p:pic>
        <p:nvPicPr>
          <p:cNvPr id="10" name="Picture 9">
            <a:extLst>
              <a:ext uri="{FF2B5EF4-FFF2-40B4-BE49-F238E27FC236}">
                <a16:creationId xmlns:a16="http://schemas.microsoft.com/office/drawing/2014/main" id="{A0C2BAFA-FD68-7D6F-0FBD-7A1E38AF8449}"/>
              </a:ext>
            </a:extLst>
          </p:cNvPr>
          <p:cNvPicPr>
            <a:picLocks noChangeAspect="1"/>
          </p:cNvPicPr>
          <p:nvPr/>
        </p:nvPicPr>
        <p:blipFill>
          <a:blip r:embed="rId2"/>
          <a:stretch>
            <a:fillRect/>
          </a:stretch>
        </p:blipFill>
        <p:spPr>
          <a:xfrm>
            <a:off x="161885" y="3083950"/>
            <a:ext cx="1628016" cy="2308295"/>
          </a:xfrm>
          <a:prstGeom prst="rect">
            <a:avLst/>
          </a:prstGeom>
        </p:spPr>
      </p:pic>
      <p:pic>
        <p:nvPicPr>
          <p:cNvPr id="3" name="Picture 2">
            <a:extLst>
              <a:ext uri="{FF2B5EF4-FFF2-40B4-BE49-F238E27FC236}">
                <a16:creationId xmlns:a16="http://schemas.microsoft.com/office/drawing/2014/main" id="{72F14F1A-C380-BDE7-5FCE-266358407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1" y="177879"/>
            <a:ext cx="1628016" cy="2442024"/>
          </a:xfrm>
          <a:prstGeom prst="rect">
            <a:avLst/>
          </a:prstGeom>
        </p:spPr>
      </p:pic>
      <p:sp>
        <p:nvSpPr>
          <p:cNvPr id="5" name="TextBox 4">
            <a:extLst>
              <a:ext uri="{FF2B5EF4-FFF2-40B4-BE49-F238E27FC236}">
                <a16:creationId xmlns:a16="http://schemas.microsoft.com/office/drawing/2014/main" id="{86321BF9-060A-EB04-C525-84A77681D399}"/>
              </a:ext>
            </a:extLst>
          </p:cNvPr>
          <p:cNvSpPr txBox="1"/>
          <p:nvPr/>
        </p:nvSpPr>
        <p:spPr>
          <a:xfrm>
            <a:off x="2618509" y="357987"/>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Lui Sit</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75ECA8C6-AE99-D524-E0F7-71638BC055C2}"/>
              </a:ext>
            </a:extLst>
          </p:cNvPr>
          <p:cNvSpPr txBox="1"/>
          <p:nvPr/>
        </p:nvSpPr>
        <p:spPr>
          <a:xfrm>
            <a:off x="2618508" y="4951363"/>
            <a:ext cx="8700655" cy="830997"/>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Lui is the author of </a:t>
            </a:r>
            <a:r>
              <a:rPr lang="en-GB" sz="2400" b="1" i="1" kern="100" dirty="0">
                <a:solidFill>
                  <a:srgbClr val="DA394B"/>
                </a:solidFill>
                <a:effectLst/>
                <a:latin typeface="Aptos" panose="020B0004020202020204" pitchFamily="34" charset="0"/>
                <a:ea typeface="Times New Roman" panose="02020603050405020304" pitchFamily="18" charset="0"/>
              </a:rPr>
              <a:t>Land of the Last Wildcat</a:t>
            </a:r>
            <a:r>
              <a:rPr lang="en-GB" sz="2400" b="1" kern="100" dirty="0">
                <a:solidFill>
                  <a:srgbClr val="DA394B"/>
                </a:solidFill>
                <a:effectLst/>
                <a:latin typeface="Aptos" panose="020B0004020202020204" pitchFamily="34" charset="0"/>
                <a:ea typeface="Times New Roman" panose="02020603050405020304" pitchFamily="18" charset="0"/>
              </a:rPr>
              <a:t>, </a:t>
            </a:r>
            <a:r>
              <a:rPr lang="en-GB" sz="2400" b="1" i="1" kern="100" dirty="0">
                <a:solidFill>
                  <a:srgbClr val="DA394B"/>
                </a:solidFill>
                <a:effectLst/>
                <a:latin typeface="Aptos" panose="020B0004020202020204" pitchFamily="34" charset="0"/>
                <a:ea typeface="Times New Roman" panose="02020603050405020304" pitchFamily="18" charset="0"/>
              </a:rPr>
              <a:t>The Wildcat and the Gathering Storm</a:t>
            </a:r>
            <a:r>
              <a:rPr lang="en-GB" sz="2400" b="1" kern="100" dirty="0">
                <a:solidFill>
                  <a:srgbClr val="DA394B"/>
                </a:solidFill>
                <a:effectLst/>
                <a:latin typeface="Aptos" panose="020B0004020202020204" pitchFamily="34" charset="0"/>
                <a:ea typeface="Times New Roman" panose="02020603050405020304" pitchFamily="18" charset="0"/>
              </a:rPr>
              <a:t>, and </a:t>
            </a:r>
            <a:r>
              <a:rPr lang="en-GB" sz="2400" b="1" i="1" kern="100" dirty="0">
                <a:solidFill>
                  <a:srgbClr val="DA394B"/>
                </a:solidFill>
                <a:effectLst/>
                <a:latin typeface="Aptos" panose="020B0004020202020204" pitchFamily="34" charset="0"/>
                <a:ea typeface="Times New Roman" panose="02020603050405020304" pitchFamily="18" charset="0"/>
              </a:rPr>
              <a:t>The Lucky House Detective Agency</a:t>
            </a:r>
            <a:endParaRPr lang="en-GB" sz="2400" b="1" i="1" kern="100" dirty="0">
              <a:solidFill>
                <a:srgbClr val="DA394B"/>
              </a:solidFill>
              <a:effectLst/>
              <a:latin typeface="Times New Roman" panose="02020603050405020304" pitchFamily="18" charset="0"/>
            </a:endParaRPr>
          </a:p>
        </p:txBody>
      </p:sp>
    </p:spTree>
    <p:extLst>
      <p:ext uri="{BB962C8B-B14F-4D97-AF65-F5344CB8AC3E}">
        <p14:creationId xmlns:p14="http://schemas.microsoft.com/office/powerpoint/2010/main" val="2626346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E66A-D41F-8CBC-A6F8-62E2674AED6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5EEC480-A264-1B65-D780-F0CB97E5A570}"/>
              </a:ext>
            </a:extLst>
          </p:cNvPr>
          <p:cNvSpPr txBox="1"/>
          <p:nvPr/>
        </p:nvSpPr>
        <p:spPr>
          <a:xfrm>
            <a:off x="2618508" y="1034853"/>
            <a:ext cx="8963891" cy="3477875"/>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latin typeface="Aptos" panose="020B0004020202020204" pitchFamily="34" charset="0"/>
                <a:ea typeface="Times New Roman" panose="02020603050405020304" pitchFamily="18" charset="0"/>
              </a:rPr>
              <a:t>Press Start to Play</a:t>
            </a:r>
            <a:r>
              <a:rPr lang="en-GB" sz="2000" kern="100" dirty="0">
                <a:solidFill>
                  <a:srgbClr val="000000"/>
                </a:solidFill>
                <a:latin typeface="Aptos" panose="020B0004020202020204" pitchFamily="34" charset="0"/>
                <a:ea typeface="Times New Roman" panose="02020603050405020304" pitchFamily="18" charset="0"/>
              </a:rPr>
              <a:t> by Sam Gayton. It's a poetry book, but the poems are all based on games and set within the world of gamers.</a:t>
            </a:r>
          </a:p>
          <a:p>
            <a:pPr marL="342900" indent="-342900">
              <a:buAutoNum type="arabicPeriod"/>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000" b="1" kern="100" dirty="0">
                <a:solidFill>
                  <a:srgbClr val="000000"/>
                </a:solidFill>
                <a:effectLst/>
                <a:latin typeface="Aptos" panose="020B0004020202020204" pitchFamily="34" charset="0"/>
                <a:ea typeface="Times New Roman" panose="02020603050405020304" pitchFamily="18" charset="0"/>
              </a:rPr>
              <a:t>anyone who thinks poetry is dry!</a:t>
            </a:r>
            <a:r>
              <a:rPr lang="en-GB" sz="2000" kern="100" dirty="0">
                <a:solidFill>
                  <a:srgbClr val="000000"/>
                </a:solidFill>
                <a:effectLst/>
                <a:latin typeface="Aptos" panose="020B0004020202020204" pitchFamily="34" charset="0"/>
                <a:ea typeface="Times New Roman" panose="02020603050405020304" pitchFamily="18" charset="0"/>
              </a:rPr>
              <a:t> Okay, some poetry is very dry, but Sam Gayton's poems are clever, funny and often interactive. </a:t>
            </a: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by starting off with the disclaimer that I'm not a gamer. Aside from the odd game of Mario Kart, I have very little to do with games, but I know loads of children are obsessed with gaming. This book is a great way to </a:t>
            </a:r>
            <a:r>
              <a:rPr lang="en-GB" sz="2000" b="1" kern="100" dirty="0">
                <a:solidFill>
                  <a:srgbClr val="000000"/>
                </a:solidFill>
                <a:effectLst/>
                <a:latin typeface="Aptos" panose="020B0004020202020204" pitchFamily="34" charset="0"/>
                <a:ea typeface="Times New Roman" panose="02020603050405020304" pitchFamily="18" charset="0"/>
              </a:rPr>
              <a:t>get gamers reading, writing and 'playing' with poetry</a:t>
            </a:r>
            <a:r>
              <a:rPr lang="en-GB" sz="2000" kern="100" dirty="0">
                <a:solidFill>
                  <a:srgbClr val="000000"/>
                </a:solidFill>
                <a:effectLst/>
                <a:latin typeface="Aptos" panose="020B0004020202020204" pitchFamily="34" charset="0"/>
                <a:ea typeface="Times New Roman" panose="02020603050405020304" pitchFamily="18" charset="0"/>
              </a:rPr>
              <a:t>.</a:t>
            </a: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7F714659-D21F-AA2A-70EB-A5A6EB2B4127}"/>
              </a:ext>
            </a:extLst>
          </p:cNvPr>
          <p:cNvSpPr txBox="1"/>
          <p:nvPr/>
        </p:nvSpPr>
        <p:spPr>
          <a:xfrm>
            <a:off x="2618508" y="279972"/>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Luan Goldie</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9A7439E0-DEDC-5F12-407E-F58A873B7840}"/>
              </a:ext>
            </a:extLst>
          </p:cNvPr>
          <p:cNvSpPr txBox="1"/>
          <p:nvPr/>
        </p:nvSpPr>
        <p:spPr>
          <a:xfrm>
            <a:off x="2618508" y="4951363"/>
            <a:ext cx="8963891" cy="830997"/>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Luan is the author of </a:t>
            </a:r>
            <a:r>
              <a:rPr lang="en-GB" sz="2400" b="1" i="1" kern="100" dirty="0">
                <a:solidFill>
                  <a:srgbClr val="DA394B"/>
                </a:solidFill>
                <a:effectLst/>
                <a:latin typeface="Aptos" panose="020B0004020202020204" pitchFamily="34" charset="0"/>
                <a:ea typeface="Times New Roman" panose="02020603050405020304" pitchFamily="18" charset="0"/>
              </a:rPr>
              <a:t>Skylar and the K-pop Headteacher </a:t>
            </a:r>
            <a:r>
              <a:rPr lang="en-GB" sz="2400" b="1" kern="100" dirty="0">
                <a:solidFill>
                  <a:srgbClr val="DA394B"/>
                </a:solidFill>
                <a:effectLst/>
                <a:latin typeface="Aptos" panose="020B0004020202020204" pitchFamily="34" charset="0"/>
                <a:ea typeface="Times New Roman" panose="02020603050405020304" pitchFamily="18" charset="0"/>
              </a:rPr>
              <a:t>and</a:t>
            </a:r>
            <a:r>
              <a:rPr lang="en-GB" sz="2400" b="1" i="1" kern="100" dirty="0">
                <a:solidFill>
                  <a:srgbClr val="DA394B"/>
                </a:solidFill>
                <a:effectLst/>
                <a:latin typeface="Aptos" panose="020B0004020202020204" pitchFamily="34" charset="0"/>
                <a:ea typeface="Times New Roman" panose="02020603050405020304" pitchFamily="18" charset="0"/>
              </a:rPr>
              <a:t> Oops, I Kidnapped a Pharaoh! </a:t>
            </a:r>
            <a:endParaRPr lang="en-GB" sz="2400" b="1" i="1" kern="100" dirty="0">
              <a:solidFill>
                <a:srgbClr val="DA394B"/>
              </a:solidFill>
              <a:effectLst/>
              <a:latin typeface="Times New Roman" panose="02020603050405020304" pitchFamily="18" charset="0"/>
            </a:endParaRPr>
          </a:p>
        </p:txBody>
      </p:sp>
      <p:pic>
        <p:nvPicPr>
          <p:cNvPr id="4" name="Picture 3">
            <a:extLst>
              <a:ext uri="{FF2B5EF4-FFF2-40B4-BE49-F238E27FC236}">
                <a16:creationId xmlns:a16="http://schemas.microsoft.com/office/drawing/2014/main" id="{86E47341-45C3-C179-9172-ED8D66C12205}"/>
              </a:ext>
            </a:extLst>
          </p:cNvPr>
          <p:cNvPicPr>
            <a:picLocks noChangeAspect="1"/>
          </p:cNvPicPr>
          <p:nvPr/>
        </p:nvPicPr>
        <p:blipFill>
          <a:blip r:embed="rId2"/>
          <a:stretch>
            <a:fillRect/>
          </a:stretch>
        </p:blipFill>
        <p:spPr>
          <a:xfrm>
            <a:off x="152401" y="3166892"/>
            <a:ext cx="1628016" cy="2501495"/>
          </a:xfrm>
          <a:prstGeom prst="rect">
            <a:avLst/>
          </a:prstGeom>
        </p:spPr>
      </p:pic>
      <p:pic>
        <p:nvPicPr>
          <p:cNvPr id="8" name="Picture 7">
            <a:extLst>
              <a:ext uri="{FF2B5EF4-FFF2-40B4-BE49-F238E27FC236}">
                <a16:creationId xmlns:a16="http://schemas.microsoft.com/office/drawing/2014/main" id="{3CC55061-9A8E-6A7E-074A-795461F166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279972"/>
            <a:ext cx="1662545" cy="2493818"/>
          </a:xfrm>
          <a:prstGeom prst="rect">
            <a:avLst/>
          </a:prstGeom>
        </p:spPr>
      </p:pic>
    </p:spTree>
    <p:extLst>
      <p:ext uri="{BB962C8B-B14F-4D97-AF65-F5344CB8AC3E}">
        <p14:creationId xmlns:p14="http://schemas.microsoft.com/office/powerpoint/2010/main" val="2161467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7E445-FB3A-7ABA-966F-6E436B6AD30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97BAA15-A0E5-7D39-FC50-588255A91A46}"/>
              </a:ext>
            </a:extLst>
          </p:cNvPr>
          <p:cNvSpPr txBox="1"/>
          <p:nvPr/>
        </p:nvSpPr>
        <p:spPr>
          <a:xfrm>
            <a:off x="2784763" y="1252803"/>
            <a:ext cx="9085625" cy="4154984"/>
          </a:xfrm>
          <a:prstGeom prst="rect">
            <a:avLst/>
          </a:prstGeom>
          <a:noFill/>
        </p:spPr>
        <p:txBody>
          <a:bodyPr wrap="square">
            <a:spAutoFit/>
          </a:bodyPr>
          <a:lstStyle/>
          <a:p>
            <a:r>
              <a:rPr lang="en-GB" sz="24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400" kern="100" dirty="0">
                <a:solidFill>
                  <a:srgbClr val="000000"/>
                </a:solidFill>
                <a:latin typeface="Aptos" panose="020B0004020202020204" pitchFamily="34" charset="0"/>
                <a:ea typeface="Times New Roman" panose="02020603050405020304" pitchFamily="18" charset="0"/>
              </a:rPr>
              <a:t> </a:t>
            </a:r>
            <a:r>
              <a:rPr lang="en-GB" sz="2400" b="1" i="1" dirty="0"/>
              <a:t>Nate Yu’s Blast from the Past</a:t>
            </a:r>
            <a:r>
              <a:rPr lang="en-GB" sz="2400" dirty="0"/>
              <a:t> by Maisie Chan because it’s a spooky mystery that’s laugh-out-loud funny.</a:t>
            </a:r>
            <a:endParaRPr lang="en-GB" sz="2400" kern="100" dirty="0">
              <a:solidFill>
                <a:srgbClr val="000000"/>
              </a:solidFill>
              <a:latin typeface="Aptos" panose="020B0004020202020204" pitchFamily="34" charset="0"/>
              <a:ea typeface="Times New Roman" panose="02020603050405020304" pitchFamily="18" charset="0"/>
            </a:endParaRPr>
          </a:p>
          <a:p>
            <a:endParaRPr lang="en-GB" sz="2400" kern="100" dirty="0">
              <a:effectLst/>
              <a:latin typeface="Times New Roman" panose="02020603050405020304" pitchFamily="18" charset="0"/>
            </a:endParaRPr>
          </a:p>
          <a:p>
            <a:pPr>
              <a:buNone/>
            </a:pPr>
            <a:r>
              <a:rPr lang="en-GB" sz="24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400" b="1" dirty="0"/>
              <a:t>my neighbour’s son, Paul who loves all of these elements, including the Nintendo Switch, which Nate also loves.</a:t>
            </a:r>
            <a:endParaRPr lang="en-GB" sz="2400" b="1" kern="100" dirty="0">
              <a:solidFill>
                <a:srgbClr val="000000"/>
              </a:solidFill>
              <a:effectLst/>
              <a:latin typeface="Aptos" panose="020B0004020202020204" pitchFamily="34" charset="0"/>
              <a:ea typeface="Times New Roman" panose="02020603050405020304" pitchFamily="18" charset="0"/>
            </a:endParaRPr>
          </a:p>
          <a:p>
            <a:pPr>
              <a:buNone/>
            </a:pPr>
            <a:endParaRPr lang="en-GB" sz="2400" kern="100" dirty="0">
              <a:effectLst/>
              <a:latin typeface="Times New Roman" panose="02020603050405020304" pitchFamily="18" charset="0"/>
            </a:endParaRPr>
          </a:p>
          <a:p>
            <a:pPr>
              <a:buNone/>
            </a:pPr>
            <a:r>
              <a:rPr lang="en-GB" sz="24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400" dirty="0"/>
              <a:t>to </a:t>
            </a:r>
            <a:r>
              <a:rPr lang="en-GB" sz="2400" b="1" dirty="0"/>
              <a:t>spend an hour being Nate, which would involve playing on the Switch, observing ants, and researching Chinese dragons.</a:t>
            </a:r>
            <a:endParaRPr lang="en-GB" sz="2400" b="1" kern="100" dirty="0">
              <a:solidFill>
                <a:srgbClr val="000000"/>
              </a:solidFill>
              <a:latin typeface="Aptos" panose="020B0004020202020204" pitchFamily="34" charset="0"/>
              <a:ea typeface="Times New Roman" panose="02020603050405020304" pitchFamily="18" charset="0"/>
            </a:endParaRPr>
          </a:p>
          <a:p>
            <a:pPr>
              <a:buNone/>
            </a:pPr>
            <a:endParaRPr lang="en-GB" sz="24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D154F088-F3C1-A472-FEE9-E8E54975AD06}"/>
              </a:ext>
            </a:extLst>
          </p:cNvPr>
          <p:cNvSpPr txBox="1"/>
          <p:nvPr/>
        </p:nvSpPr>
        <p:spPr>
          <a:xfrm>
            <a:off x="2784763" y="636196"/>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Eric Huang</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732EAE28-59EF-B025-1135-0FCD98235654}"/>
              </a:ext>
            </a:extLst>
          </p:cNvPr>
          <p:cNvSpPr txBox="1"/>
          <p:nvPr/>
        </p:nvSpPr>
        <p:spPr>
          <a:xfrm>
            <a:off x="2784762" y="5143532"/>
            <a:ext cx="9407238"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Eric is the author of the</a:t>
            </a:r>
            <a:r>
              <a:rPr lang="en-GB" sz="2400" b="1" i="1" kern="100" dirty="0">
                <a:solidFill>
                  <a:srgbClr val="DA394B"/>
                </a:solidFill>
                <a:effectLst/>
                <a:latin typeface="Aptos" panose="020B0004020202020204" pitchFamily="34" charset="0"/>
                <a:ea typeface="Times New Roman" panose="02020603050405020304" pitchFamily="18" charset="0"/>
              </a:rPr>
              <a:t> Guardians of the New </a:t>
            </a:r>
            <a:r>
              <a:rPr lang="en-GB" sz="2400" b="1" i="1" kern="100" dirty="0">
                <a:solidFill>
                  <a:srgbClr val="DA394B"/>
                </a:solidFill>
                <a:latin typeface="Aptos" panose="020B0004020202020204" pitchFamily="34" charset="0"/>
                <a:ea typeface="Times New Roman" panose="02020603050405020304" pitchFamily="18" charset="0"/>
              </a:rPr>
              <a:t>Moon series.</a:t>
            </a:r>
            <a:endParaRPr lang="en-GB" sz="2400" b="1" i="1" kern="100" dirty="0">
              <a:solidFill>
                <a:srgbClr val="DA394B"/>
              </a:solidFill>
              <a:effectLst/>
              <a:latin typeface="Times New Roman" panose="02020603050405020304" pitchFamily="18" charset="0"/>
            </a:endParaRPr>
          </a:p>
        </p:txBody>
      </p:sp>
      <p:pic>
        <p:nvPicPr>
          <p:cNvPr id="3" name="Picture 2">
            <a:extLst>
              <a:ext uri="{FF2B5EF4-FFF2-40B4-BE49-F238E27FC236}">
                <a16:creationId xmlns:a16="http://schemas.microsoft.com/office/drawing/2014/main" id="{2EC2D9D9-FC0D-4437-B569-0A15CA1B3ED7}"/>
              </a:ext>
            </a:extLst>
          </p:cNvPr>
          <p:cNvPicPr>
            <a:picLocks noChangeAspect="1"/>
          </p:cNvPicPr>
          <p:nvPr/>
        </p:nvPicPr>
        <p:blipFill>
          <a:blip r:embed="rId2"/>
          <a:srcRect l="32197"/>
          <a:stretch>
            <a:fillRect/>
          </a:stretch>
        </p:blipFill>
        <p:spPr>
          <a:xfrm>
            <a:off x="321612" y="734926"/>
            <a:ext cx="2064327" cy="1902871"/>
          </a:xfrm>
          <a:prstGeom prst="rect">
            <a:avLst/>
          </a:prstGeom>
        </p:spPr>
      </p:pic>
      <p:pic>
        <p:nvPicPr>
          <p:cNvPr id="6" name="Picture 5">
            <a:extLst>
              <a:ext uri="{FF2B5EF4-FFF2-40B4-BE49-F238E27FC236}">
                <a16:creationId xmlns:a16="http://schemas.microsoft.com/office/drawing/2014/main" id="{10ECF3C2-7022-97BD-971B-4A78D818258B}"/>
              </a:ext>
            </a:extLst>
          </p:cNvPr>
          <p:cNvPicPr>
            <a:picLocks noChangeAspect="1"/>
          </p:cNvPicPr>
          <p:nvPr/>
        </p:nvPicPr>
        <p:blipFill>
          <a:blip r:embed="rId3"/>
          <a:stretch>
            <a:fillRect/>
          </a:stretch>
        </p:blipFill>
        <p:spPr>
          <a:xfrm>
            <a:off x="430616" y="2943648"/>
            <a:ext cx="1827675" cy="2819841"/>
          </a:xfrm>
          <a:prstGeom prst="rect">
            <a:avLst/>
          </a:prstGeom>
        </p:spPr>
      </p:pic>
    </p:spTree>
    <p:extLst>
      <p:ext uri="{BB962C8B-B14F-4D97-AF65-F5344CB8AC3E}">
        <p14:creationId xmlns:p14="http://schemas.microsoft.com/office/powerpoint/2010/main" val="2955712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75A81-3819-1F30-20F2-063686B6238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D4D5BCC-C2CB-40E1-605F-24C8A421A401}"/>
              </a:ext>
            </a:extLst>
          </p:cNvPr>
          <p:cNvSpPr txBox="1"/>
          <p:nvPr/>
        </p:nvSpPr>
        <p:spPr>
          <a:xfrm>
            <a:off x="2618508" y="1034853"/>
            <a:ext cx="8963891" cy="3170099"/>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latin typeface="Aptos" panose="020B0004020202020204" pitchFamily="34" charset="0"/>
                <a:ea typeface="Times New Roman" panose="02020603050405020304" pitchFamily="18" charset="0"/>
              </a:rPr>
              <a:t>A Dinosaur Ate My Sister </a:t>
            </a:r>
            <a:r>
              <a:rPr lang="en-GB" sz="2000" kern="100" dirty="0">
                <a:solidFill>
                  <a:srgbClr val="000000"/>
                </a:solidFill>
                <a:latin typeface="Aptos" panose="020B0004020202020204" pitchFamily="34" charset="0"/>
                <a:ea typeface="Times New Roman" panose="02020603050405020304" pitchFamily="18" charset="0"/>
              </a:rPr>
              <a:t>by Pooja Puri and Allen </a:t>
            </a:r>
            <a:r>
              <a:rPr lang="en-GB" sz="2000" kern="100" dirty="0" err="1">
                <a:solidFill>
                  <a:srgbClr val="000000"/>
                </a:solidFill>
                <a:latin typeface="Aptos" panose="020B0004020202020204" pitchFamily="34" charset="0"/>
                <a:ea typeface="Times New Roman" panose="02020603050405020304" pitchFamily="18" charset="0"/>
              </a:rPr>
              <a:t>Fatimaharan</a:t>
            </a:r>
            <a:r>
              <a:rPr lang="en-GB" sz="2000" kern="100" dirty="0">
                <a:solidFill>
                  <a:srgbClr val="000000"/>
                </a:solidFill>
                <a:latin typeface="Aptos" panose="020B0004020202020204" pitchFamily="34" charset="0"/>
                <a:ea typeface="Times New Roman" panose="02020603050405020304" pitchFamily="18" charset="0"/>
              </a:rPr>
              <a:t> because it's fast-paced, funny and wildly inventive!</a:t>
            </a:r>
            <a:r>
              <a:rPr lang="en-GB" sz="2000" b="1" i="1" kern="100" dirty="0">
                <a:solidFill>
                  <a:srgbClr val="000000"/>
                </a:solidFill>
                <a:latin typeface="Aptos" panose="020B0004020202020204" pitchFamily="34" charset="0"/>
                <a:ea typeface="Times New Roman" panose="02020603050405020304" pitchFamily="18" charset="0"/>
              </a:rPr>
              <a:t> </a:t>
            </a:r>
          </a:p>
          <a:p>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000" b="1" kern="100" dirty="0">
                <a:solidFill>
                  <a:srgbClr val="000000"/>
                </a:solidFill>
                <a:latin typeface="Aptos" panose="020B0004020202020204" pitchFamily="34" charset="0"/>
                <a:ea typeface="Times New Roman" panose="02020603050405020304" pitchFamily="18" charset="0"/>
              </a:rPr>
              <a:t>my friend who loves funny books, illustrated books AND time travel stories (a triple hit)</a:t>
            </a:r>
            <a:r>
              <a:rPr lang="en-GB" sz="2000" kern="100" dirty="0">
                <a:solidFill>
                  <a:srgbClr val="000000"/>
                </a:solidFill>
                <a:latin typeface="Aptos" panose="020B0004020202020204" pitchFamily="34" charset="0"/>
                <a:ea typeface="Times New Roman" panose="02020603050405020304" pitchFamily="18" charset="0"/>
              </a:rPr>
              <a:t>. AND if they love it, there are two more books in the series.</a:t>
            </a:r>
            <a:endParaRPr lang="en-GB" sz="2000" kern="100" dirty="0">
              <a:solidFill>
                <a:srgbClr val="000000"/>
              </a:solidFill>
              <a:effectLst/>
              <a:latin typeface="Aptos" panose="020B0004020202020204" pitchFamily="34" charset="0"/>
              <a:ea typeface="Times New Roman" panose="02020603050405020304" pitchFamily="18" charset="0"/>
            </a:endParaRP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000" kern="100" dirty="0">
                <a:solidFill>
                  <a:srgbClr val="000000"/>
                </a:solidFill>
                <a:latin typeface="Aptos" panose="020B0004020202020204" pitchFamily="34" charset="0"/>
                <a:ea typeface="Times New Roman" panose="02020603050405020304" pitchFamily="18" charset="0"/>
              </a:rPr>
              <a:t>by </a:t>
            </a:r>
            <a:r>
              <a:rPr lang="en-GB" sz="2000" b="1" kern="100" dirty="0">
                <a:solidFill>
                  <a:srgbClr val="000000"/>
                </a:solidFill>
                <a:latin typeface="Aptos" panose="020B0004020202020204" pitchFamily="34" charset="0"/>
                <a:ea typeface="Times New Roman" panose="02020603050405020304" pitchFamily="18" charset="0"/>
              </a:rPr>
              <a:t>designing and decorating a time machine with all the funky little buttons, levers and labels</a:t>
            </a:r>
            <a:r>
              <a:rPr lang="en-GB" sz="2000" kern="100" dirty="0">
                <a:solidFill>
                  <a:srgbClr val="000000"/>
                </a:solidFill>
                <a:latin typeface="Aptos" panose="020B0004020202020204" pitchFamily="34" charset="0"/>
                <a:ea typeface="Times New Roman" panose="02020603050405020304" pitchFamily="18" charset="0"/>
              </a:rPr>
              <a:t> (because surely EVERYONE needs to do this at least ONCE in their life, right?)</a:t>
            </a: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0DC575C4-A25D-2ADF-D9D8-9E1E4C88BB5C}"/>
              </a:ext>
            </a:extLst>
          </p:cNvPr>
          <p:cNvSpPr txBox="1"/>
          <p:nvPr/>
        </p:nvSpPr>
        <p:spPr>
          <a:xfrm>
            <a:off x="2618508" y="279972"/>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Rashmi Sirdeshpande</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74981D16-4B44-D914-C20D-1E2B59B6FC8A}"/>
              </a:ext>
            </a:extLst>
          </p:cNvPr>
          <p:cNvSpPr txBox="1"/>
          <p:nvPr/>
        </p:nvSpPr>
        <p:spPr>
          <a:xfrm>
            <a:off x="2618507" y="4622818"/>
            <a:ext cx="8963891" cy="1200329"/>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Rashmi is the author of picture books, poetry, fiction and factual books including the </a:t>
            </a:r>
            <a:r>
              <a:rPr lang="en-GB" sz="2400" b="1" i="1" kern="100" dirty="0">
                <a:solidFill>
                  <a:srgbClr val="DA394B"/>
                </a:solidFill>
                <a:effectLst/>
                <a:latin typeface="Aptos" panose="020B0004020202020204" pitchFamily="34" charset="0"/>
                <a:ea typeface="Times New Roman" panose="02020603050405020304" pitchFamily="18" charset="0"/>
              </a:rPr>
              <a:t>Hari Kumar</a:t>
            </a:r>
            <a:r>
              <a:rPr lang="en-GB" sz="2400" b="1" kern="100" dirty="0">
                <a:solidFill>
                  <a:srgbClr val="DA394B"/>
                </a:solidFill>
                <a:effectLst/>
                <a:latin typeface="Aptos" panose="020B0004020202020204" pitchFamily="34" charset="0"/>
                <a:ea typeface="Times New Roman" panose="02020603050405020304" pitchFamily="18" charset="0"/>
              </a:rPr>
              <a:t> series, </a:t>
            </a:r>
            <a:r>
              <a:rPr lang="en-GB" sz="2400" b="1" i="1" kern="100" dirty="0">
                <a:solidFill>
                  <a:srgbClr val="DA394B"/>
                </a:solidFill>
                <a:effectLst/>
                <a:latin typeface="Aptos" panose="020B0004020202020204" pitchFamily="34" charset="0"/>
                <a:ea typeface="Times New Roman" panose="02020603050405020304" pitchFamily="18" charset="0"/>
              </a:rPr>
              <a:t>Amazing Asia</a:t>
            </a:r>
            <a:r>
              <a:rPr lang="en-GB" sz="2400" b="1" kern="100" dirty="0">
                <a:solidFill>
                  <a:srgbClr val="DA394B"/>
                </a:solidFill>
                <a:effectLst/>
                <a:latin typeface="Aptos" panose="020B0004020202020204" pitchFamily="34" charset="0"/>
                <a:ea typeface="Times New Roman" panose="02020603050405020304" pitchFamily="18" charset="0"/>
              </a:rPr>
              <a:t>, </a:t>
            </a:r>
            <a:r>
              <a:rPr lang="en-GB" sz="2400" b="1" i="1" kern="100" dirty="0">
                <a:solidFill>
                  <a:srgbClr val="DA394B"/>
                </a:solidFill>
                <a:effectLst/>
                <a:latin typeface="Aptos" panose="020B0004020202020204" pitchFamily="34" charset="0"/>
                <a:ea typeface="Times New Roman" panose="02020603050405020304" pitchFamily="18" charset="0"/>
              </a:rPr>
              <a:t>Super Uma</a:t>
            </a:r>
            <a:r>
              <a:rPr lang="en-GB" sz="2400" b="1" kern="100" dirty="0">
                <a:solidFill>
                  <a:srgbClr val="DA394B"/>
                </a:solidFill>
                <a:effectLst/>
                <a:latin typeface="Aptos" panose="020B0004020202020204" pitchFamily="34" charset="0"/>
                <a:ea typeface="Times New Roman" panose="02020603050405020304" pitchFamily="18" charset="0"/>
              </a:rPr>
              <a:t>, </a:t>
            </a:r>
            <a:r>
              <a:rPr lang="en-GB" sz="2400" b="1" i="1" kern="100" dirty="0">
                <a:solidFill>
                  <a:srgbClr val="DA394B"/>
                </a:solidFill>
                <a:effectLst/>
                <a:latin typeface="Aptos" panose="020B0004020202020204" pitchFamily="34" charset="0"/>
                <a:ea typeface="Times New Roman" panose="02020603050405020304" pitchFamily="18" charset="0"/>
              </a:rPr>
              <a:t>This Is Who I Am</a:t>
            </a:r>
            <a:r>
              <a:rPr lang="en-GB" sz="2400" b="1" kern="100" dirty="0">
                <a:solidFill>
                  <a:srgbClr val="DA394B"/>
                </a:solidFill>
                <a:effectLst/>
                <a:latin typeface="Aptos" panose="020B0004020202020204" pitchFamily="34" charset="0"/>
                <a:ea typeface="Times New Roman" panose="02020603050405020304" pitchFamily="18" charset="0"/>
              </a:rPr>
              <a:t>, and </a:t>
            </a:r>
            <a:r>
              <a:rPr lang="en-GB" sz="2400" b="1" i="1" kern="100" dirty="0">
                <a:solidFill>
                  <a:srgbClr val="DA394B"/>
                </a:solidFill>
                <a:effectLst/>
                <a:latin typeface="Aptos" panose="020B0004020202020204" pitchFamily="34" charset="0"/>
                <a:ea typeface="Times New Roman" panose="02020603050405020304" pitchFamily="18" charset="0"/>
              </a:rPr>
              <a:t>Never Show a T-Rex a Book</a:t>
            </a:r>
            <a:r>
              <a:rPr lang="en-GB" sz="2400" b="1" kern="100" dirty="0">
                <a:solidFill>
                  <a:srgbClr val="DA394B"/>
                </a:solidFill>
                <a:effectLst/>
                <a:latin typeface="Aptos" panose="020B0004020202020204" pitchFamily="34" charset="0"/>
                <a:ea typeface="Times New Roman" panose="02020603050405020304" pitchFamily="18" charset="0"/>
              </a:rPr>
              <a:t>.</a:t>
            </a:r>
            <a:endParaRPr lang="en-GB" sz="2400" b="1" i="1" kern="100" dirty="0">
              <a:solidFill>
                <a:srgbClr val="DA394B"/>
              </a:solidFill>
              <a:effectLst/>
              <a:latin typeface="Times New Roman" panose="02020603050405020304" pitchFamily="18" charset="0"/>
            </a:endParaRPr>
          </a:p>
        </p:txBody>
      </p:sp>
      <p:pic>
        <p:nvPicPr>
          <p:cNvPr id="3" name="Picture 2">
            <a:extLst>
              <a:ext uri="{FF2B5EF4-FFF2-40B4-BE49-F238E27FC236}">
                <a16:creationId xmlns:a16="http://schemas.microsoft.com/office/drawing/2014/main" id="{73A45E85-6204-763F-67F2-1FFE195C5585}"/>
              </a:ext>
            </a:extLst>
          </p:cNvPr>
          <p:cNvPicPr>
            <a:picLocks noChangeAspect="1"/>
          </p:cNvPicPr>
          <p:nvPr/>
        </p:nvPicPr>
        <p:blipFill>
          <a:blip r:embed="rId2"/>
          <a:stretch>
            <a:fillRect/>
          </a:stretch>
        </p:blipFill>
        <p:spPr>
          <a:xfrm>
            <a:off x="400864" y="2789281"/>
            <a:ext cx="2023681" cy="3057449"/>
          </a:xfrm>
          <a:prstGeom prst="rect">
            <a:avLst/>
          </a:prstGeom>
        </p:spPr>
      </p:pic>
      <p:pic>
        <p:nvPicPr>
          <p:cNvPr id="6" name="Picture 5">
            <a:extLst>
              <a:ext uri="{FF2B5EF4-FFF2-40B4-BE49-F238E27FC236}">
                <a16:creationId xmlns:a16="http://schemas.microsoft.com/office/drawing/2014/main" id="{085C8C63-82CB-E20E-3931-D51DD1D4C65E}"/>
              </a:ext>
            </a:extLst>
          </p:cNvPr>
          <p:cNvPicPr>
            <a:picLocks noChangeAspect="1"/>
          </p:cNvPicPr>
          <p:nvPr/>
        </p:nvPicPr>
        <p:blipFill>
          <a:blip r:embed="rId3"/>
          <a:srcRect l="20471"/>
          <a:stretch>
            <a:fillRect/>
          </a:stretch>
        </p:blipFill>
        <p:spPr>
          <a:xfrm>
            <a:off x="290028" y="404663"/>
            <a:ext cx="2264301" cy="2135332"/>
          </a:xfrm>
          <a:prstGeom prst="rect">
            <a:avLst/>
          </a:prstGeom>
        </p:spPr>
      </p:pic>
    </p:spTree>
    <p:extLst>
      <p:ext uri="{BB962C8B-B14F-4D97-AF65-F5344CB8AC3E}">
        <p14:creationId xmlns:p14="http://schemas.microsoft.com/office/powerpoint/2010/main" val="1197537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31698-AA72-50D1-416D-2F4352BCEC9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CD10117-C6B0-0817-05A7-0B920460C899}"/>
              </a:ext>
            </a:extLst>
          </p:cNvPr>
          <p:cNvSpPr txBox="1"/>
          <p:nvPr/>
        </p:nvSpPr>
        <p:spPr>
          <a:xfrm>
            <a:off x="2272145" y="726330"/>
            <a:ext cx="9598244" cy="4093428"/>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latin typeface="Aptos" panose="020B0004020202020204" pitchFamily="34" charset="0"/>
                <a:ea typeface="Times New Roman" panose="02020603050405020304" pitchFamily="18" charset="0"/>
              </a:rPr>
              <a:t>Cathedral</a:t>
            </a:r>
            <a:r>
              <a:rPr lang="en-GB" sz="2000" kern="100" dirty="0">
                <a:solidFill>
                  <a:srgbClr val="000000"/>
                </a:solidFill>
                <a:latin typeface="Aptos" panose="020B0004020202020204" pitchFamily="34" charset="0"/>
                <a:ea typeface="Times New Roman" panose="02020603050405020304" pitchFamily="18" charset="0"/>
              </a:rPr>
              <a:t> by David MacAulay. It's about the building of a great cathedral during the Middle Ages and has spectacular drawings of its construction.</a:t>
            </a:r>
          </a:p>
          <a:p>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000" b="1" kern="100" dirty="0">
                <a:solidFill>
                  <a:srgbClr val="000000"/>
                </a:solidFill>
                <a:effectLst/>
                <a:latin typeface="Aptos" panose="020B0004020202020204" pitchFamily="34" charset="0"/>
                <a:ea typeface="Times New Roman" panose="02020603050405020304" pitchFamily="18" charset="0"/>
              </a:rPr>
              <a:t>my nephew Blaze. He loves architecture and his favourite building is the Burj Khalifa in Dubai; the tallest building in the world.</a:t>
            </a: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000" b="1" kern="100" dirty="0">
                <a:solidFill>
                  <a:srgbClr val="000000"/>
                </a:solidFill>
                <a:latin typeface="Aptos" panose="020B0004020202020204" pitchFamily="34" charset="0"/>
                <a:ea typeface="Times New Roman" panose="02020603050405020304" pitchFamily="18" charset="0"/>
              </a:rPr>
              <a:t>to climb 275 steps to the top of the tower at </a:t>
            </a:r>
            <a:r>
              <a:rPr lang="en-GB" sz="2000" b="1" kern="100" dirty="0" err="1">
                <a:solidFill>
                  <a:srgbClr val="000000"/>
                </a:solidFill>
                <a:latin typeface="Aptos" panose="020B0004020202020204" pitchFamily="34" charset="0"/>
                <a:ea typeface="Times New Roman" panose="02020603050405020304" pitchFamily="18" charset="0"/>
              </a:rPr>
              <a:t>Yorkminster</a:t>
            </a:r>
            <a:r>
              <a:rPr lang="en-GB" sz="2000" b="1" kern="100" dirty="0">
                <a:solidFill>
                  <a:srgbClr val="000000"/>
                </a:solidFill>
                <a:latin typeface="Aptos" panose="020B0004020202020204" pitchFamily="34" charset="0"/>
                <a:ea typeface="Times New Roman" panose="02020603050405020304" pitchFamily="18" charset="0"/>
              </a:rPr>
              <a:t> Cathedral, gazing down at the enormous ancient building. From there, we would open the book, and see how they built it, so long ago with such simple tools and only muscle power.</a:t>
            </a:r>
          </a:p>
          <a:p>
            <a:pPr>
              <a:buNone/>
            </a:pP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F06EAAFC-48DD-16DA-AB28-90E11B645100}"/>
              </a:ext>
            </a:extLst>
          </p:cNvPr>
          <p:cNvSpPr txBox="1"/>
          <p:nvPr/>
        </p:nvSpPr>
        <p:spPr>
          <a:xfrm>
            <a:off x="2272146" y="155281"/>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Kengo Kurimoto</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D3058DCF-FFC1-6E2B-5CCB-45C1CCA0F765}"/>
              </a:ext>
            </a:extLst>
          </p:cNvPr>
          <p:cNvSpPr txBox="1"/>
          <p:nvPr/>
        </p:nvSpPr>
        <p:spPr>
          <a:xfrm>
            <a:off x="2463151" y="4929142"/>
            <a:ext cx="9407238"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Kengo is the author-illustrator of the graphic novel, </a:t>
            </a:r>
            <a:r>
              <a:rPr lang="en-GB" sz="2400" b="1" i="1" kern="100" dirty="0" err="1">
                <a:solidFill>
                  <a:srgbClr val="DA394B"/>
                </a:solidFill>
                <a:effectLst/>
                <a:latin typeface="Aptos" panose="020B0004020202020204" pitchFamily="34" charset="0"/>
                <a:ea typeface="Times New Roman" panose="02020603050405020304" pitchFamily="18" charset="0"/>
              </a:rPr>
              <a:t>Wildful</a:t>
            </a:r>
            <a:r>
              <a:rPr lang="en-GB" sz="2400" b="1" kern="100" dirty="0">
                <a:solidFill>
                  <a:srgbClr val="DA394B"/>
                </a:solidFill>
                <a:effectLst/>
                <a:latin typeface="Aptos" panose="020B0004020202020204" pitchFamily="34" charset="0"/>
                <a:ea typeface="Times New Roman" panose="02020603050405020304" pitchFamily="18" charset="0"/>
              </a:rPr>
              <a:t>. </a:t>
            </a:r>
            <a:endParaRPr lang="en-GB" sz="2400" b="1" i="1" kern="100" dirty="0">
              <a:solidFill>
                <a:srgbClr val="DA394B"/>
              </a:solidFill>
              <a:effectLst/>
              <a:latin typeface="Times New Roman" panose="02020603050405020304" pitchFamily="18" charset="0"/>
            </a:endParaRPr>
          </a:p>
        </p:txBody>
      </p:sp>
      <p:pic>
        <p:nvPicPr>
          <p:cNvPr id="3" name="Picture 2">
            <a:extLst>
              <a:ext uri="{FF2B5EF4-FFF2-40B4-BE49-F238E27FC236}">
                <a16:creationId xmlns:a16="http://schemas.microsoft.com/office/drawing/2014/main" id="{866D0B1C-9B10-3381-57BD-7BE6D275434E}"/>
              </a:ext>
            </a:extLst>
          </p:cNvPr>
          <p:cNvPicPr>
            <a:picLocks noChangeAspect="1"/>
          </p:cNvPicPr>
          <p:nvPr/>
        </p:nvPicPr>
        <p:blipFill>
          <a:blip r:embed="rId2"/>
          <a:stretch>
            <a:fillRect/>
          </a:stretch>
        </p:blipFill>
        <p:spPr>
          <a:xfrm>
            <a:off x="186022" y="3215198"/>
            <a:ext cx="1950534" cy="2682624"/>
          </a:xfrm>
          <a:prstGeom prst="rect">
            <a:avLst/>
          </a:prstGeom>
        </p:spPr>
      </p:pic>
      <p:pic>
        <p:nvPicPr>
          <p:cNvPr id="8" name="Picture 7">
            <a:extLst>
              <a:ext uri="{FF2B5EF4-FFF2-40B4-BE49-F238E27FC236}">
                <a16:creationId xmlns:a16="http://schemas.microsoft.com/office/drawing/2014/main" id="{54945F0D-0022-F80C-740B-15A96DC3DBC7}"/>
              </a:ext>
            </a:extLst>
          </p:cNvPr>
          <p:cNvPicPr>
            <a:picLocks noChangeAspect="1"/>
          </p:cNvPicPr>
          <p:nvPr/>
        </p:nvPicPr>
        <p:blipFill>
          <a:blip r:embed="rId3" cstate="print">
            <a:extLst>
              <a:ext uri="{28A0092B-C50C-407E-A947-70E740481C1C}">
                <a14:useLocalDpi xmlns:a14="http://schemas.microsoft.com/office/drawing/2010/main" val="0"/>
              </a:ext>
            </a:extLst>
          </a:blip>
          <a:srcRect t="20813" r="16245"/>
          <a:stretch>
            <a:fillRect/>
          </a:stretch>
        </p:blipFill>
        <p:spPr>
          <a:xfrm>
            <a:off x="154885" y="270583"/>
            <a:ext cx="1981671" cy="2810645"/>
          </a:xfrm>
          <a:prstGeom prst="rect">
            <a:avLst/>
          </a:prstGeom>
        </p:spPr>
      </p:pic>
    </p:spTree>
    <p:extLst>
      <p:ext uri="{BB962C8B-B14F-4D97-AF65-F5344CB8AC3E}">
        <p14:creationId xmlns:p14="http://schemas.microsoft.com/office/powerpoint/2010/main" val="4263913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F7C12-6AC5-8A85-C521-AB0F3B9E0F2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2E4EEA8-6F4D-B955-59E9-4FDAAF210535}"/>
              </a:ext>
            </a:extLst>
          </p:cNvPr>
          <p:cNvSpPr txBox="1"/>
          <p:nvPr/>
        </p:nvSpPr>
        <p:spPr>
          <a:xfrm>
            <a:off x="2618508" y="837166"/>
            <a:ext cx="9251881" cy="3785652"/>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latin typeface="Aptos" panose="020B0004020202020204" pitchFamily="34" charset="0"/>
                <a:ea typeface="Times New Roman" panose="02020603050405020304" pitchFamily="18" charset="0"/>
              </a:rPr>
              <a:t>The Guardians of the New Moon</a:t>
            </a:r>
            <a:r>
              <a:rPr lang="en-GB" sz="2000" kern="100" dirty="0">
                <a:solidFill>
                  <a:srgbClr val="000000"/>
                </a:solidFill>
                <a:latin typeface="Aptos" panose="020B0004020202020204" pitchFamily="34" charset="0"/>
                <a:ea typeface="Times New Roman" panose="02020603050405020304" pitchFamily="18" charset="0"/>
              </a:rPr>
              <a:t> by Eric Huang because it is a book that has adventure AND you also learn about Chinese mythology at the same time.</a:t>
            </a:r>
          </a:p>
          <a:p>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000" b="1" kern="100" dirty="0">
                <a:solidFill>
                  <a:srgbClr val="000000"/>
                </a:solidFill>
                <a:effectLst/>
                <a:latin typeface="Aptos" panose="020B0004020202020204" pitchFamily="34" charset="0"/>
                <a:ea typeface="Times New Roman" panose="02020603050405020304" pitchFamily="18" charset="0"/>
              </a:rPr>
              <a:t>m</a:t>
            </a:r>
            <a:r>
              <a:rPr lang="en-GB" sz="2000" b="1" kern="100" dirty="0">
                <a:solidFill>
                  <a:srgbClr val="000000"/>
                </a:solidFill>
                <a:latin typeface="Aptos" panose="020B0004020202020204" pitchFamily="34" charset="0"/>
                <a:ea typeface="Times New Roman" panose="02020603050405020304" pitchFamily="18" charset="0"/>
              </a:rPr>
              <a:t>y niece Jia-Mei because she loves animals (she has a dog and a cat) and the book is full of brilliant animals who speak!</a:t>
            </a:r>
            <a:endParaRPr lang="en-GB" sz="2000" b="1" kern="100" dirty="0">
              <a:solidFill>
                <a:srgbClr val="000000"/>
              </a:solidFill>
              <a:effectLst/>
              <a:latin typeface="Aptos" panose="020B0004020202020204" pitchFamily="34" charset="0"/>
              <a:ea typeface="Times New Roman" panose="02020603050405020304" pitchFamily="18" charset="0"/>
            </a:endParaRP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000" b="1" kern="100" dirty="0">
                <a:solidFill>
                  <a:srgbClr val="000000"/>
                </a:solidFill>
                <a:latin typeface="Aptos" panose="020B0004020202020204" pitchFamily="34" charset="0"/>
                <a:ea typeface="Times New Roman" panose="02020603050405020304" pitchFamily="18" charset="0"/>
              </a:rPr>
              <a:t>I would dress up as one of the characters from the book (maybe Miaow the cat!) we could think about a 13th Zodiac animal together and draw it. Then we could create a comic about that animal and its superpowers.</a:t>
            </a: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B5B7B0BB-1607-F782-D2B6-A7AA102AB7E6}"/>
              </a:ext>
            </a:extLst>
          </p:cNvPr>
          <p:cNvSpPr txBox="1"/>
          <p:nvPr/>
        </p:nvSpPr>
        <p:spPr>
          <a:xfrm>
            <a:off x="2618508" y="279972"/>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Maisie Chan</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EA129815-E230-8AEB-DF03-91DD1A3722FA}"/>
              </a:ext>
            </a:extLst>
          </p:cNvPr>
          <p:cNvSpPr txBox="1"/>
          <p:nvPr/>
        </p:nvSpPr>
        <p:spPr>
          <a:xfrm>
            <a:off x="2618507" y="4622818"/>
            <a:ext cx="9407238" cy="1200329"/>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Maisie is the author of </a:t>
            </a:r>
            <a:r>
              <a:rPr lang="en-GB" sz="2400" b="1" i="1" kern="100" dirty="0">
                <a:solidFill>
                  <a:srgbClr val="DA394B"/>
                </a:solidFill>
                <a:latin typeface="Aptos" panose="020B0004020202020204" pitchFamily="34" charset="0"/>
                <a:ea typeface="Times New Roman" panose="02020603050405020304" pitchFamily="18" charset="0"/>
              </a:rPr>
              <a:t>Chi </a:t>
            </a:r>
            <a:r>
              <a:rPr lang="en-GB" sz="2400" b="1" i="1" kern="100" dirty="0" err="1">
                <a:solidFill>
                  <a:srgbClr val="DA394B"/>
                </a:solidFill>
                <a:latin typeface="Aptos" panose="020B0004020202020204" pitchFamily="34" charset="0"/>
                <a:ea typeface="Times New Roman" panose="02020603050405020304" pitchFamily="18" charset="0"/>
              </a:rPr>
              <a:t>Chi</a:t>
            </a:r>
            <a:r>
              <a:rPr lang="en-GB" sz="2400" b="1" i="1" kern="100" dirty="0">
                <a:solidFill>
                  <a:srgbClr val="DA394B"/>
                </a:solidFill>
                <a:latin typeface="Aptos" panose="020B0004020202020204" pitchFamily="34" charset="0"/>
                <a:ea typeface="Times New Roman" panose="02020603050405020304" pitchFamily="18" charset="0"/>
              </a:rPr>
              <a:t> the Panda</a:t>
            </a:r>
            <a:r>
              <a:rPr lang="en-GB" sz="2400" b="1" kern="100" dirty="0">
                <a:solidFill>
                  <a:srgbClr val="DA394B"/>
                </a:solidFill>
                <a:latin typeface="Aptos" panose="020B0004020202020204" pitchFamily="34" charset="0"/>
                <a:ea typeface="Times New Roman" panose="02020603050405020304" pitchFamily="18" charset="0"/>
              </a:rPr>
              <a:t>, </a:t>
            </a:r>
            <a:r>
              <a:rPr lang="en-GB" sz="2400" b="1" i="1" kern="100" dirty="0">
                <a:solidFill>
                  <a:srgbClr val="DA394B"/>
                </a:solidFill>
                <a:latin typeface="Aptos" panose="020B0004020202020204" pitchFamily="34" charset="0"/>
                <a:ea typeface="Times New Roman" panose="02020603050405020304" pitchFamily="18" charset="0"/>
              </a:rPr>
              <a:t>Nate Yu’s Blast from the Past</a:t>
            </a:r>
            <a:r>
              <a:rPr lang="en-GB" sz="2400" b="1" kern="100" dirty="0">
                <a:solidFill>
                  <a:srgbClr val="DA394B"/>
                </a:solidFill>
                <a:latin typeface="Aptos" panose="020B0004020202020204" pitchFamily="34" charset="0"/>
                <a:ea typeface="Times New Roman" panose="02020603050405020304" pitchFamily="18" charset="0"/>
              </a:rPr>
              <a:t>, </a:t>
            </a:r>
            <a:r>
              <a:rPr lang="en-GB" sz="2400" b="1" i="1" kern="100" dirty="0">
                <a:solidFill>
                  <a:srgbClr val="DA394B"/>
                </a:solidFill>
                <a:latin typeface="Aptos" panose="020B0004020202020204" pitchFamily="34" charset="0"/>
                <a:ea typeface="Times New Roman" panose="02020603050405020304" pitchFamily="18" charset="0"/>
              </a:rPr>
              <a:t>Keep Dancing, Lizzie Chu</a:t>
            </a:r>
            <a:r>
              <a:rPr lang="en-GB" sz="2400" b="1" kern="100" dirty="0">
                <a:solidFill>
                  <a:srgbClr val="DA394B"/>
                </a:solidFill>
                <a:latin typeface="Aptos" panose="020B0004020202020204" pitchFamily="34" charset="0"/>
                <a:ea typeface="Times New Roman" panose="02020603050405020304" pitchFamily="18" charset="0"/>
              </a:rPr>
              <a:t>, </a:t>
            </a:r>
            <a:r>
              <a:rPr lang="en-GB" sz="2400" b="1" i="1" kern="100" dirty="0">
                <a:solidFill>
                  <a:srgbClr val="DA394B"/>
                </a:solidFill>
                <a:latin typeface="Aptos" panose="020B0004020202020204" pitchFamily="34" charset="0"/>
                <a:ea typeface="Times New Roman" panose="02020603050405020304" pitchFamily="18" charset="0"/>
              </a:rPr>
              <a:t>Danny Chung Does Not Do Maths</a:t>
            </a:r>
            <a:r>
              <a:rPr lang="en-GB" sz="2400" b="1" kern="100" dirty="0">
                <a:solidFill>
                  <a:srgbClr val="DA394B"/>
                </a:solidFill>
                <a:latin typeface="Aptos" panose="020B0004020202020204" pitchFamily="34" charset="0"/>
                <a:ea typeface="Times New Roman" panose="02020603050405020304" pitchFamily="18" charset="0"/>
              </a:rPr>
              <a:t>, and the </a:t>
            </a:r>
            <a:r>
              <a:rPr lang="en-GB" sz="2400" b="1" i="1" kern="100" dirty="0">
                <a:solidFill>
                  <a:srgbClr val="DA394B"/>
                </a:solidFill>
                <a:latin typeface="Aptos" panose="020B0004020202020204" pitchFamily="34" charset="0"/>
                <a:ea typeface="Times New Roman" panose="02020603050405020304" pitchFamily="18" charset="0"/>
              </a:rPr>
              <a:t>Tiger Warrior</a:t>
            </a:r>
            <a:r>
              <a:rPr lang="en-GB" sz="2400" b="1" kern="100" dirty="0">
                <a:solidFill>
                  <a:srgbClr val="DA394B"/>
                </a:solidFill>
                <a:latin typeface="Aptos" panose="020B0004020202020204" pitchFamily="34" charset="0"/>
                <a:ea typeface="Times New Roman" panose="02020603050405020304" pitchFamily="18" charset="0"/>
              </a:rPr>
              <a:t> series.</a:t>
            </a:r>
            <a:endParaRPr lang="en-GB" sz="2400" b="1" i="1" kern="100" dirty="0">
              <a:solidFill>
                <a:srgbClr val="DA394B"/>
              </a:solidFill>
              <a:effectLst/>
              <a:latin typeface="Times New Roman" panose="02020603050405020304" pitchFamily="18" charset="0"/>
            </a:endParaRPr>
          </a:p>
        </p:txBody>
      </p:sp>
      <p:pic>
        <p:nvPicPr>
          <p:cNvPr id="4" name="Picture 3">
            <a:extLst>
              <a:ext uri="{FF2B5EF4-FFF2-40B4-BE49-F238E27FC236}">
                <a16:creationId xmlns:a16="http://schemas.microsoft.com/office/drawing/2014/main" id="{2EF0E2C1-9011-75BA-F997-595DF17D92EA}"/>
              </a:ext>
            </a:extLst>
          </p:cNvPr>
          <p:cNvPicPr>
            <a:picLocks noChangeAspect="1"/>
          </p:cNvPicPr>
          <p:nvPr/>
        </p:nvPicPr>
        <p:blipFill>
          <a:blip r:embed="rId2"/>
          <a:stretch>
            <a:fillRect/>
          </a:stretch>
        </p:blipFill>
        <p:spPr>
          <a:xfrm>
            <a:off x="321611" y="2978727"/>
            <a:ext cx="1858993" cy="2844420"/>
          </a:xfrm>
          <a:prstGeom prst="rect">
            <a:avLst/>
          </a:prstGeom>
        </p:spPr>
      </p:pic>
      <p:pic>
        <p:nvPicPr>
          <p:cNvPr id="10" name="Picture 9">
            <a:extLst>
              <a:ext uri="{FF2B5EF4-FFF2-40B4-BE49-F238E27FC236}">
                <a16:creationId xmlns:a16="http://schemas.microsoft.com/office/drawing/2014/main" id="{45D487C6-3938-2FBB-DA1A-E73486FB16BF}"/>
              </a:ext>
            </a:extLst>
          </p:cNvPr>
          <p:cNvPicPr>
            <a:picLocks noChangeAspect="1"/>
          </p:cNvPicPr>
          <p:nvPr/>
        </p:nvPicPr>
        <p:blipFill>
          <a:blip r:embed="rId3"/>
          <a:stretch>
            <a:fillRect/>
          </a:stretch>
        </p:blipFill>
        <p:spPr>
          <a:xfrm>
            <a:off x="321611" y="279972"/>
            <a:ext cx="1858993" cy="2325654"/>
          </a:xfrm>
          <a:prstGeom prst="rect">
            <a:avLst/>
          </a:prstGeom>
        </p:spPr>
      </p:pic>
    </p:spTree>
    <p:extLst>
      <p:ext uri="{BB962C8B-B14F-4D97-AF65-F5344CB8AC3E}">
        <p14:creationId xmlns:p14="http://schemas.microsoft.com/office/powerpoint/2010/main" val="2686456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79995-6C6C-FAFD-0653-8F1E9271566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ADF2AC4C-5289-A74E-2617-96DD46EACAFE}"/>
              </a:ext>
            </a:extLst>
          </p:cNvPr>
          <p:cNvSpPr txBox="1"/>
          <p:nvPr/>
        </p:nvSpPr>
        <p:spPr>
          <a:xfrm>
            <a:off x="2784763" y="726330"/>
            <a:ext cx="9085625" cy="4401205"/>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like to share is</a:t>
            </a:r>
            <a:r>
              <a:rPr lang="en-GB" sz="2000" kern="100" dirty="0">
                <a:solidFill>
                  <a:srgbClr val="000000"/>
                </a:solidFill>
                <a:latin typeface="Aptos" panose="020B0004020202020204" pitchFamily="34" charset="0"/>
                <a:ea typeface="Times New Roman" panose="02020603050405020304" pitchFamily="18" charset="0"/>
              </a:rPr>
              <a:t> </a:t>
            </a:r>
            <a:r>
              <a:rPr lang="en-GB" sz="2000" b="1" i="1" kern="100" dirty="0">
                <a:solidFill>
                  <a:srgbClr val="000000"/>
                </a:solidFill>
                <a:latin typeface="Aptos" panose="020B0004020202020204" pitchFamily="34" charset="0"/>
                <a:ea typeface="Times New Roman" panose="02020603050405020304" pitchFamily="18" charset="0"/>
              </a:rPr>
              <a:t>Harriet the Spy</a:t>
            </a:r>
            <a:r>
              <a:rPr lang="en-GB" sz="2000" kern="100" dirty="0">
                <a:solidFill>
                  <a:srgbClr val="000000"/>
                </a:solidFill>
                <a:latin typeface="Aptos" panose="020B0004020202020204" pitchFamily="34" charset="0"/>
                <a:ea typeface="Times New Roman" panose="02020603050405020304" pitchFamily="18" charset="0"/>
              </a:rPr>
              <a:t>, by Louise Fitzhugh, because it’s funny, clever and Harriet is the person who made me want to become a writer. She carries a notebook and makes notes on everyone and everything. She isn’t always kind, but she’s always true to herself. She made a big impression on me as a kid</a:t>
            </a:r>
          </a:p>
          <a:p>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person I would like to share it with is </a:t>
            </a:r>
            <a:r>
              <a:rPr lang="en-GB" sz="2000" b="1" kern="100" dirty="0">
                <a:solidFill>
                  <a:srgbClr val="000000"/>
                </a:solidFill>
                <a:latin typeface="Aptos" panose="020B0004020202020204" pitchFamily="34" charset="0"/>
                <a:ea typeface="Times New Roman" panose="02020603050405020304" pitchFamily="18" charset="0"/>
              </a:rPr>
              <a:t>all of you who don’t fit in, who feel different, or who sometimes wonder where you belong</a:t>
            </a:r>
            <a:r>
              <a:rPr lang="en-GB" sz="2000" kern="100" dirty="0">
                <a:solidFill>
                  <a:srgbClr val="000000"/>
                </a:solidFill>
                <a:latin typeface="Aptos" panose="020B0004020202020204" pitchFamily="34" charset="0"/>
                <a:ea typeface="Times New Roman" panose="02020603050405020304" pitchFamily="18" charset="0"/>
              </a:rPr>
              <a:t>.</a:t>
            </a:r>
            <a:endParaRPr lang="en-GB" sz="2000" b="1" kern="100" dirty="0">
              <a:solidFill>
                <a:srgbClr val="000000"/>
              </a:solidFill>
              <a:effectLst/>
              <a:latin typeface="Aptos" panose="020B0004020202020204" pitchFamily="34" charset="0"/>
              <a:ea typeface="Times New Roman" panose="02020603050405020304" pitchFamily="18" charset="0"/>
            </a:endParaRPr>
          </a:p>
          <a:p>
            <a:pPr>
              <a:buNone/>
            </a:pPr>
            <a:endParaRPr lang="en-GB" sz="2000" kern="100" dirty="0">
              <a:effectLst/>
              <a:latin typeface="Times New Roman" panose="02020603050405020304" pitchFamily="18" charset="0"/>
            </a:endParaRPr>
          </a:p>
          <a:p>
            <a:pPr>
              <a:buNone/>
            </a:pPr>
            <a:r>
              <a:rPr lang="en-GB" sz="2000" kern="100" dirty="0">
                <a:solidFill>
                  <a:srgbClr val="000000"/>
                </a:solidFill>
                <a:effectLst/>
                <a:latin typeface="Aptos" panose="020B0004020202020204" pitchFamily="34" charset="0"/>
                <a:ea typeface="Times New Roman" panose="02020603050405020304" pitchFamily="18" charset="0"/>
              </a:rPr>
              <a:t>The way I would like to share this story is </a:t>
            </a:r>
            <a:r>
              <a:rPr lang="en-GB" sz="2000" b="1" kern="100" dirty="0">
                <a:solidFill>
                  <a:srgbClr val="000000"/>
                </a:solidFill>
                <a:latin typeface="Aptos" panose="020B0004020202020204" pitchFamily="34" charset="0"/>
                <a:ea typeface="Times New Roman" panose="02020603050405020304" pitchFamily="18" charset="0"/>
              </a:rPr>
              <a:t>I’d give you a spy route to follow, just as Harriet does in the book. Along the way, you’d collect clues in your own notebook, and if you worked out the final destination, you’d discover the book waiting for you!</a:t>
            </a:r>
          </a:p>
          <a:p>
            <a:pPr>
              <a:buNone/>
            </a:pP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08E13FA8-1F2C-50EA-37AD-94B53ABD3A7E}"/>
              </a:ext>
            </a:extLst>
          </p:cNvPr>
          <p:cNvSpPr txBox="1"/>
          <p:nvPr/>
        </p:nvSpPr>
        <p:spPr>
          <a:xfrm>
            <a:off x="2784763" y="232225"/>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Iqbal Hussain</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B6E26358-DA8D-EF99-C7F2-022D042077A1}"/>
              </a:ext>
            </a:extLst>
          </p:cNvPr>
          <p:cNvSpPr txBox="1"/>
          <p:nvPr/>
        </p:nvSpPr>
        <p:spPr>
          <a:xfrm>
            <a:off x="2784763" y="4929142"/>
            <a:ext cx="9407238" cy="830997"/>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Iqbal is the author of </a:t>
            </a:r>
            <a:r>
              <a:rPr lang="en-GB" sz="2400" b="1" i="1" kern="100" dirty="0">
                <a:solidFill>
                  <a:srgbClr val="DA394B"/>
                </a:solidFill>
                <a:effectLst/>
                <a:latin typeface="Aptos" panose="020B0004020202020204" pitchFamily="34" charset="0"/>
                <a:ea typeface="Times New Roman" panose="02020603050405020304" pitchFamily="18" charset="0"/>
              </a:rPr>
              <a:t>The Night I Borrowed Time</a:t>
            </a:r>
            <a:r>
              <a:rPr lang="en-GB" sz="2400" b="1" kern="100" dirty="0">
                <a:solidFill>
                  <a:srgbClr val="DA394B"/>
                </a:solidFill>
                <a:effectLst/>
                <a:latin typeface="Aptos" panose="020B0004020202020204" pitchFamily="34" charset="0"/>
                <a:ea typeface="Times New Roman" panose="02020603050405020304" pitchFamily="18" charset="0"/>
              </a:rPr>
              <a:t> and </a:t>
            </a:r>
            <a:r>
              <a:rPr lang="en-GB" sz="2400" b="1" i="1" kern="100" dirty="0">
                <a:solidFill>
                  <a:srgbClr val="DA394B"/>
                </a:solidFill>
                <a:effectLst/>
                <a:latin typeface="Aptos" panose="020B0004020202020204" pitchFamily="34" charset="0"/>
                <a:ea typeface="Times New Roman" panose="02020603050405020304" pitchFamily="18" charset="0"/>
              </a:rPr>
              <a:t>The Day I Stole the Future</a:t>
            </a:r>
            <a:r>
              <a:rPr lang="en-GB" sz="2400" b="1" kern="100" dirty="0">
                <a:solidFill>
                  <a:srgbClr val="DA394B"/>
                </a:solidFill>
                <a:effectLst/>
                <a:latin typeface="Aptos" panose="020B0004020202020204" pitchFamily="34" charset="0"/>
                <a:ea typeface="Times New Roman" panose="02020603050405020304" pitchFamily="18" charset="0"/>
              </a:rPr>
              <a:t>. </a:t>
            </a:r>
            <a:endParaRPr lang="en-GB" sz="2400" b="1" i="1" kern="100" dirty="0">
              <a:solidFill>
                <a:srgbClr val="DA394B"/>
              </a:solidFill>
              <a:effectLst/>
              <a:latin typeface="Times New Roman" panose="02020603050405020304" pitchFamily="18" charset="0"/>
            </a:endParaRPr>
          </a:p>
        </p:txBody>
      </p:sp>
      <p:pic>
        <p:nvPicPr>
          <p:cNvPr id="4" name="Picture 3">
            <a:extLst>
              <a:ext uri="{FF2B5EF4-FFF2-40B4-BE49-F238E27FC236}">
                <a16:creationId xmlns:a16="http://schemas.microsoft.com/office/drawing/2014/main" id="{B3996A49-347B-CC25-9A6A-82E27631641D}"/>
              </a:ext>
            </a:extLst>
          </p:cNvPr>
          <p:cNvPicPr>
            <a:picLocks noChangeAspect="1"/>
          </p:cNvPicPr>
          <p:nvPr/>
        </p:nvPicPr>
        <p:blipFill>
          <a:blip r:embed="rId2"/>
          <a:stretch>
            <a:fillRect/>
          </a:stretch>
        </p:blipFill>
        <p:spPr>
          <a:xfrm>
            <a:off x="192664" y="2937163"/>
            <a:ext cx="2079482" cy="2863664"/>
          </a:xfrm>
          <a:prstGeom prst="rect">
            <a:avLst/>
          </a:prstGeom>
        </p:spPr>
      </p:pic>
      <p:pic>
        <p:nvPicPr>
          <p:cNvPr id="10" name="Picture 9">
            <a:extLst>
              <a:ext uri="{FF2B5EF4-FFF2-40B4-BE49-F238E27FC236}">
                <a16:creationId xmlns:a16="http://schemas.microsoft.com/office/drawing/2014/main" id="{A160065B-712C-9A8E-4097-BB6339150B7E}"/>
              </a:ext>
            </a:extLst>
          </p:cNvPr>
          <p:cNvPicPr>
            <a:picLocks noChangeAspect="1"/>
          </p:cNvPicPr>
          <p:nvPr/>
        </p:nvPicPr>
        <p:blipFill>
          <a:blip r:embed="rId3"/>
          <a:srcRect t="23636" b="28785"/>
          <a:stretch>
            <a:fillRect/>
          </a:stretch>
        </p:blipFill>
        <p:spPr>
          <a:xfrm>
            <a:off x="166684" y="270165"/>
            <a:ext cx="2105462" cy="2320636"/>
          </a:xfrm>
          <a:prstGeom prst="rect">
            <a:avLst/>
          </a:prstGeom>
        </p:spPr>
      </p:pic>
    </p:spTree>
    <p:extLst>
      <p:ext uri="{BB962C8B-B14F-4D97-AF65-F5344CB8AC3E}">
        <p14:creationId xmlns:p14="http://schemas.microsoft.com/office/powerpoint/2010/main" val="3838058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5A549-75B6-2586-28E0-DAD48109690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EEE1C603-6553-6C89-6EDC-F4FB6B5C9557}"/>
              </a:ext>
            </a:extLst>
          </p:cNvPr>
          <p:cNvSpPr txBox="1"/>
          <p:nvPr/>
        </p:nvSpPr>
        <p:spPr>
          <a:xfrm>
            <a:off x="2784763" y="726330"/>
            <a:ext cx="9085625" cy="4093428"/>
          </a:xfrm>
          <a:prstGeom prst="rect">
            <a:avLst/>
          </a:prstGeom>
          <a:noFill/>
        </p:spPr>
        <p:txBody>
          <a:bodyPr wrap="square">
            <a:spAutoFit/>
          </a:bodyPr>
          <a:lstStyle/>
          <a:p>
            <a:r>
              <a:rPr lang="en-GB" sz="2000" kern="100" dirty="0">
                <a:solidFill>
                  <a:srgbClr val="000000"/>
                </a:solidFill>
                <a:effectLst/>
                <a:latin typeface="Aptos" panose="020B0004020202020204" pitchFamily="34" charset="0"/>
                <a:ea typeface="Times New Roman" panose="02020603050405020304" pitchFamily="18" charset="0"/>
              </a:rPr>
              <a:t>The book I would love to share is </a:t>
            </a:r>
            <a:r>
              <a:rPr lang="en-GB" sz="2000" b="1" i="1" kern="100" dirty="0">
                <a:solidFill>
                  <a:srgbClr val="000000"/>
                </a:solidFill>
                <a:effectLst/>
                <a:latin typeface="Aptos" panose="020B0004020202020204" pitchFamily="34" charset="0"/>
                <a:ea typeface="Times New Roman" panose="02020603050405020304" pitchFamily="18" charset="0"/>
              </a:rPr>
              <a:t>The Runaways</a:t>
            </a:r>
            <a:r>
              <a:rPr lang="en-GB" sz="2000" kern="100" dirty="0">
                <a:solidFill>
                  <a:srgbClr val="000000"/>
                </a:solidFill>
                <a:effectLst/>
                <a:latin typeface="Aptos" panose="020B0004020202020204" pitchFamily="34" charset="0"/>
                <a:ea typeface="Times New Roman" panose="02020603050405020304" pitchFamily="18" charset="0"/>
              </a:rPr>
              <a:t> by Ruth Thomas. That was my favourite book when I was growing up. It's an adventure story where two regular kids, Nathan and Julia, find a lot of money in an abandoned house. After trying to buy friends with sweets, they fear that the police are going to catch up with them, so they become...Runaways. </a:t>
            </a:r>
          </a:p>
          <a:p>
            <a:endParaRPr lang="en-GB" sz="2000" kern="100" dirty="0">
              <a:solidFill>
                <a:srgbClr val="000000"/>
              </a:solidFill>
              <a:effectLst/>
              <a:latin typeface="Aptos" panose="020B0004020202020204" pitchFamily="34" charset="0"/>
              <a:ea typeface="Times New Roman" panose="02020603050405020304" pitchFamily="18" charset="0"/>
            </a:endParaRPr>
          </a:p>
          <a:p>
            <a:r>
              <a:rPr lang="en-GB" sz="2000" kern="100" dirty="0">
                <a:solidFill>
                  <a:srgbClr val="000000"/>
                </a:solidFill>
                <a:effectLst/>
                <a:latin typeface="Aptos" panose="020B0004020202020204" pitchFamily="34" charset="0"/>
                <a:ea typeface="Times New Roman" panose="02020603050405020304" pitchFamily="18" charset="0"/>
              </a:rPr>
              <a:t> I'd share the Runaways with </a:t>
            </a:r>
            <a:r>
              <a:rPr lang="en-GB" sz="2000" b="1" kern="100" dirty="0">
                <a:solidFill>
                  <a:srgbClr val="000000"/>
                </a:solidFill>
                <a:effectLst/>
                <a:latin typeface="Aptos" panose="020B0004020202020204" pitchFamily="34" charset="0"/>
                <a:ea typeface="Times New Roman" panose="02020603050405020304" pitchFamily="18" charset="0"/>
              </a:rPr>
              <a:t>anyone who's curious, is up for going on a little adventure, who wants to discover stories in the streets around them.</a:t>
            </a:r>
          </a:p>
          <a:p>
            <a:r>
              <a:rPr lang="en-GB" sz="2000" kern="100" dirty="0">
                <a:solidFill>
                  <a:srgbClr val="000000"/>
                </a:solidFill>
                <a:effectLst/>
                <a:latin typeface="Aptos" panose="020B0004020202020204" pitchFamily="34" charset="0"/>
                <a:ea typeface="Times New Roman" panose="02020603050405020304" pitchFamily="18" charset="0"/>
              </a:rPr>
              <a:t> </a:t>
            </a:r>
          </a:p>
          <a:p>
            <a:r>
              <a:rPr lang="en-GB" sz="2000" kern="100" dirty="0">
                <a:solidFill>
                  <a:srgbClr val="000000"/>
                </a:solidFill>
                <a:effectLst/>
                <a:latin typeface="Aptos" panose="020B0004020202020204" pitchFamily="34" charset="0"/>
                <a:ea typeface="Times New Roman" panose="02020603050405020304" pitchFamily="18" charset="0"/>
              </a:rPr>
              <a:t>We'd share this story in lots of ways –</a:t>
            </a:r>
            <a:r>
              <a:rPr lang="en-GB" sz="2000" b="1" kern="100" dirty="0">
                <a:solidFill>
                  <a:srgbClr val="000000"/>
                </a:solidFill>
                <a:effectLst/>
                <a:latin typeface="Aptos" panose="020B0004020202020204" pitchFamily="34" charset="0"/>
                <a:ea typeface="Times New Roman" panose="02020603050405020304" pitchFamily="18" charset="0"/>
              </a:rPr>
              <a:t> we could look at maps of places we'd love to go to or go on a walk or bike ride. Maybe we could even share it on the ship I live on and go sailing as we read it. </a:t>
            </a:r>
            <a:endParaRPr lang="en-GB" sz="2000" b="1" kern="100" dirty="0">
              <a:solidFill>
                <a:srgbClr val="000000"/>
              </a:solidFill>
              <a:latin typeface="Aptos" panose="020B0004020202020204" pitchFamily="34" charset="0"/>
              <a:ea typeface="Times New Roman" panose="02020603050405020304" pitchFamily="18" charset="0"/>
            </a:endParaRPr>
          </a:p>
          <a:p>
            <a:pPr>
              <a:buNone/>
            </a:pPr>
            <a:endParaRPr lang="en-GB" sz="2000" b="1" kern="100" dirty="0">
              <a:effectLst/>
              <a:latin typeface="Times New Roman" panose="02020603050405020304" pitchFamily="18" charset="0"/>
            </a:endParaRPr>
          </a:p>
        </p:txBody>
      </p:sp>
      <p:sp>
        <p:nvSpPr>
          <p:cNvPr id="5" name="TextBox 4">
            <a:extLst>
              <a:ext uri="{FF2B5EF4-FFF2-40B4-BE49-F238E27FC236}">
                <a16:creationId xmlns:a16="http://schemas.microsoft.com/office/drawing/2014/main" id="{54A7529F-A9F9-D943-51D7-9A109C1D9A96}"/>
              </a:ext>
            </a:extLst>
          </p:cNvPr>
          <p:cNvSpPr txBox="1"/>
          <p:nvPr/>
        </p:nvSpPr>
        <p:spPr>
          <a:xfrm>
            <a:off x="2784763" y="232225"/>
            <a:ext cx="6096000" cy="461665"/>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Spread the Story x </a:t>
            </a:r>
            <a:r>
              <a:rPr lang="en-GB" sz="2400" b="1" kern="100" dirty="0">
                <a:solidFill>
                  <a:srgbClr val="DA394B"/>
                </a:solidFill>
                <a:latin typeface="Aptos" panose="020B0004020202020204" pitchFamily="34" charset="0"/>
                <a:ea typeface="Times New Roman" panose="02020603050405020304" pitchFamily="18" charset="0"/>
              </a:rPr>
              <a:t>Sharna Jackson</a:t>
            </a:r>
            <a:endParaRPr lang="en-GB" sz="2400" b="1" kern="100" dirty="0">
              <a:solidFill>
                <a:srgbClr val="DA394B"/>
              </a:solidFill>
              <a:effectLst/>
              <a:latin typeface="Times New Roman" panose="02020603050405020304" pitchFamily="18" charset="0"/>
            </a:endParaRPr>
          </a:p>
        </p:txBody>
      </p:sp>
      <p:sp>
        <p:nvSpPr>
          <p:cNvPr id="7" name="TextBox 6">
            <a:extLst>
              <a:ext uri="{FF2B5EF4-FFF2-40B4-BE49-F238E27FC236}">
                <a16:creationId xmlns:a16="http://schemas.microsoft.com/office/drawing/2014/main" id="{8A37A202-07D2-9063-226E-275B6AA35610}"/>
              </a:ext>
            </a:extLst>
          </p:cNvPr>
          <p:cNvSpPr txBox="1"/>
          <p:nvPr/>
        </p:nvSpPr>
        <p:spPr>
          <a:xfrm>
            <a:off x="2784762" y="4610488"/>
            <a:ext cx="9407238" cy="1200329"/>
          </a:xfrm>
          <a:prstGeom prst="rect">
            <a:avLst/>
          </a:prstGeom>
          <a:noFill/>
        </p:spPr>
        <p:txBody>
          <a:bodyPr wrap="square">
            <a:spAutoFit/>
          </a:bodyPr>
          <a:lstStyle/>
          <a:p>
            <a:pPr>
              <a:buNone/>
            </a:pPr>
            <a:r>
              <a:rPr lang="en-GB" sz="2400" b="1" kern="100" dirty="0">
                <a:solidFill>
                  <a:srgbClr val="DA394B"/>
                </a:solidFill>
                <a:effectLst/>
                <a:latin typeface="Aptos" panose="020B0004020202020204" pitchFamily="34" charset="0"/>
                <a:ea typeface="Times New Roman" panose="02020603050405020304" pitchFamily="18" charset="0"/>
              </a:rPr>
              <a:t>Sharna is the author of books including </a:t>
            </a:r>
            <a:r>
              <a:rPr lang="en-GB" sz="2400" b="1" i="1" kern="100" dirty="0">
                <a:solidFill>
                  <a:srgbClr val="DA394B"/>
                </a:solidFill>
                <a:effectLst/>
                <a:latin typeface="Aptos" panose="020B0004020202020204" pitchFamily="34" charset="0"/>
                <a:ea typeface="Times New Roman" panose="02020603050405020304" pitchFamily="18" charset="0"/>
              </a:rPr>
              <a:t>The Street Art Mystery, The Nine Night Mystery, The Good Turn, Mic Drop, High Rise Mystery, </a:t>
            </a:r>
            <a:r>
              <a:rPr lang="en-GB" sz="2400" b="1" kern="100" dirty="0">
                <a:solidFill>
                  <a:srgbClr val="DA394B"/>
                </a:solidFill>
                <a:effectLst/>
                <a:latin typeface="Aptos" panose="020B0004020202020204" pitchFamily="34" charset="0"/>
                <a:ea typeface="Times New Roman" panose="02020603050405020304" pitchFamily="18" charset="0"/>
              </a:rPr>
              <a:t>and </a:t>
            </a:r>
            <a:r>
              <a:rPr lang="en-GB" sz="2400" b="1" i="1" kern="100" dirty="0">
                <a:solidFill>
                  <a:srgbClr val="DA394B"/>
                </a:solidFill>
                <a:effectLst/>
                <a:latin typeface="Aptos" panose="020B0004020202020204" pitchFamily="34" charset="0"/>
                <a:ea typeface="Times New Roman" panose="02020603050405020304" pitchFamily="18" charset="0"/>
              </a:rPr>
              <a:t>Black Artists Shaping the World</a:t>
            </a:r>
            <a:r>
              <a:rPr lang="en-GB" sz="2400" b="1" kern="100" dirty="0">
                <a:solidFill>
                  <a:srgbClr val="DA394B"/>
                </a:solidFill>
                <a:effectLst/>
                <a:latin typeface="Aptos" panose="020B0004020202020204" pitchFamily="34" charset="0"/>
                <a:ea typeface="Times New Roman" panose="02020603050405020304" pitchFamily="18" charset="0"/>
              </a:rPr>
              <a:t>.</a:t>
            </a:r>
            <a:endParaRPr lang="en-GB" sz="2400" b="1" i="1" kern="100" dirty="0">
              <a:solidFill>
                <a:srgbClr val="DA394B"/>
              </a:solidFill>
              <a:effectLst/>
              <a:latin typeface="Times New Roman" panose="02020603050405020304" pitchFamily="18" charset="0"/>
            </a:endParaRPr>
          </a:p>
        </p:txBody>
      </p:sp>
      <p:pic>
        <p:nvPicPr>
          <p:cNvPr id="3" name="Picture 2">
            <a:extLst>
              <a:ext uri="{FF2B5EF4-FFF2-40B4-BE49-F238E27FC236}">
                <a16:creationId xmlns:a16="http://schemas.microsoft.com/office/drawing/2014/main" id="{5BBE481C-A84B-9895-CC60-F5F46458CF5C}"/>
              </a:ext>
            </a:extLst>
          </p:cNvPr>
          <p:cNvPicPr>
            <a:picLocks noChangeAspect="1"/>
          </p:cNvPicPr>
          <p:nvPr/>
        </p:nvPicPr>
        <p:blipFill>
          <a:blip r:embed="rId2"/>
          <a:stretch>
            <a:fillRect/>
          </a:stretch>
        </p:blipFill>
        <p:spPr>
          <a:xfrm>
            <a:off x="446303" y="2840294"/>
            <a:ext cx="1809481" cy="2919845"/>
          </a:xfrm>
          <a:prstGeom prst="rect">
            <a:avLst/>
          </a:prstGeom>
        </p:spPr>
      </p:pic>
      <p:pic>
        <p:nvPicPr>
          <p:cNvPr id="11" name="Picture 10" descr="Sharna Jackson - The Children's Media Foundation (CMF)">
            <a:extLst>
              <a:ext uri="{FF2B5EF4-FFF2-40B4-BE49-F238E27FC236}">
                <a16:creationId xmlns:a16="http://schemas.microsoft.com/office/drawing/2014/main" id="{908C3CE4-7D13-AB84-CFA9-243E6C3AC942}"/>
              </a:ext>
            </a:extLst>
          </p:cNvPr>
          <p:cNvPicPr>
            <a:picLocks noChangeAspect="1"/>
          </p:cNvPicPr>
          <p:nvPr/>
        </p:nvPicPr>
        <p:blipFill>
          <a:blip r:embed="rId3"/>
          <a:stretch>
            <a:fillRect/>
          </a:stretch>
        </p:blipFill>
        <p:spPr>
          <a:xfrm>
            <a:off x="321612" y="352221"/>
            <a:ext cx="2119745" cy="2119745"/>
          </a:xfrm>
          <a:prstGeom prst="rect">
            <a:avLst/>
          </a:prstGeom>
        </p:spPr>
      </p:pic>
    </p:spTree>
    <p:extLst>
      <p:ext uri="{BB962C8B-B14F-4D97-AF65-F5344CB8AC3E}">
        <p14:creationId xmlns:p14="http://schemas.microsoft.com/office/powerpoint/2010/main" val="658305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CA38C-ED2E-EE37-0C3D-489EE7A63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5D6519-7E01-2B08-1F80-330942EBC68E}"/>
              </a:ext>
            </a:extLst>
          </p:cNvPr>
          <p:cNvSpPr>
            <a:spLocks noGrp="1"/>
          </p:cNvSpPr>
          <p:nvPr>
            <p:ph type="ctrTitle"/>
          </p:nvPr>
        </p:nvSpPr>
        <p:spPr>
          <a:xfrm>
            <a:off x="452678" y="478972"/>
            <a:ext cx="11852655" cy="4106884"/>
          </a:xfrm>
        </p:spPr>
        <p:txBody>
          <a:bodyPr>
            <a:normAutofit/>
          </a:bodyPr>
          <a:lstStyle/>
          <a:p>
            <a:pPr fontAlgn="t">
              <a:lnSpc>
                <a:spcPct val="150000"/>
              </a:lnSpc>
            </a:pPr>
            <a:r>
              <a:rPr lang="en-GB" sz="4800" dirty="0">
                <a:latin typeface="Segoe UI" panose="020B0502040204020203" pitchFamily="34" charset="0"/>
              </a:rPr>
              <a:t>Important Dates</a:t>
            </a:r>
            <a:br>
              <a:rPr lang="en-GB" sz="1050" dirty="0">
                <a:latin typeface="Segoe UI" panose="020B0502040204020203" pitchFamily="34" charset="0"/>
              </a:rPr>
            </a:br>
            <a:br>
              <a:rPr lang="en-GB" sz="1050" dirty="0">
                <a:latin typeface="Segoe UI" panose="020B0502040204020203" pitchFamily="34" charset="0"/>
              </a:rPr>
            </a:br>
            <a:br>
              <a:rPr lang="en-GB" sz="1050" dirty="0">
                <a:latin typeface="Segoe UI" panose="020B0502040204020203" pitchFamily="34" charset="0"/>
              </a:rPr>
            </a:br>
            <a:br>
              <a:rPr lang="en-GB" sz="1050" dirty="0">
                <a:latin typeface="Segoe UI" panose="020B0502040204020203" pitchFamily="34" charset="0"/>
              </a:rPr>
            </a:br>
            <a:r>
              <a:rPr lang="en-GB" sz="2400" dirty="0">
                <a:latin typeface="Segoe UI" panose="020B0502040204020203" pitchFamily="34" charset="0"/>
              </a:rPr>
              <a:t>Competition opens: 7th September 2026 </a:t>
            </a:r>
            <a:br>
              <a:rPr lang="en-GB" sz="2400" dirty="0">
                <a:latin typeface="Segoe UI" panose="020B0502040204020203" pitchFamily="34" charset="0"/>
              </a:rPr>
            </a:br>
            <a:r>
              <a:rPr lang="en-GB" sz="2400" dirty="0">
                <a:latin typeface="Segoe UI" panose="020B0502040204020203" pitchFamily="34" charset="0"/>
              </a:rPr>
              <a:t>Deadline for entries: Midnight on Friday 23rd October 2026</a:t>
            </a:r>
            <a:br>
              <a:rPr lang="en-GB" sz="2400" dirty="0">
                <a:latin typeface="Segoe UI" panose="020B0502040204020203" pitchFamily="34" charset="0"/>
              </a:rPr>
            </a:br>
            <a:r>
              <a:rPr lang="en-GB" sz="2400" dirty="0">
                <a:latin typeface="Segoe UI" panose="020B0502040204020203" pitchFamily="34" charset="0"/>
              </a:rPr>
              <a:t>Winners announced: January 2027</a:t>
            </a:r>
            <a:br>
              <a:rPr lang="en-GB" sz="2400" dirty="0">
                <a:latin typeface="Segoe UI" panose="020B0502040204020203" pitchFamily="34" charset="0"/>
              </a:rPr>
            </a:br>
            <a:endParaRPr lang="en-GB" sz="2400" b="0" dirty="0">
              <a:latin typeface="Segoe UI" panose="020B0502040204020203" pitchFamily="34" charset="0"/>
            </a:endParaRPr>
          </a:p>
        </p:txBody>
      </p:sp>
      <p:pic>
        <p:nvPicPr>
          <p:cNvPr id="7" name="Picture 6" descr="A white text on a black background&#10;&#10;Description automatically generated">
            <a:extLst>
              <a:ext uri="{FF2B5EF4-FFF2-40B4-BE49-F238E27FC236}">
                <a16:creationId xmlns:a16="http://schemas.microsoft.com/office/drawing/2014/main" id="{F29CE4C0-4DDB-D138-CC36-49A64CFEF36F}"/>
              </a:ext>
            </a:extLst>
          </p:cNvPr>
          <p:cNvPicPr>
            <a:picLocks noChangeAspect="1"/>
          </p:cNvPicPr>
          <p:nvPr/>
        </p:nvPicPr>
        <p:blipFill>
          <a:blip r:embed="rId3">
            <a:extLst>
              <a:ext uri="{28A0092B-C50C-407E-A947-70E740481C1C}">
                <a14:useLocalDpi xmlns:a14="http://schemas.microsoft.com/office/drawing/2010/main" val="0"/>
              </a:ext>
            </a:extLst>
          </a:blip>
          <a:srcRect l="11895" b="26425"/>
          <a:stretch>
            <a:fillRect/>
          </a:stretch>
        </p:blipFill>
        <p:spPr>
          <a:xfrm>
            <a:off x="0" y="5363156"/>
            <a:ext cx="2931250" cy="1494844"/>
          </a:xfrm>
          <a:prstGeom prst="rect">
            <a:avLst/>
          </a:prstGeom>
          <a:solidFill>
            <a:schemeClr val="accent1"/>
          </a:solidFill>
        </p:spPr>
      </p:pic>
      <p:pic>
        <p:nvPicPr>
          <p:cNvPr id="5" name="Picture 4">
            <a:extLst>
              <a:ext uri="{FF2B5EF4-FFF2-40B4-BE49-F238E27FC236}">
                <a16:creationId xmlns:a16="http://schemas.microsoft.com/office/drawing/2014/main" id="{FEF45545-092A-1CF3-E4DF-47A8F0AA540E}"/>
              </a:ext>
            </a:extLst>
          </p:cNvPr>
          <p:cNvPicPr>
            <a:picLocks noChangeAspect="1"/>
          </p:cNvPicPr>
          <p:nvPr/>
        </p:nvPicPr>
        <p:blipFill>
          <a:blip r:embed="rId4"/>
          <a:stretch>
            <a:fillRect/>
          </a:stretch>
        </p:blipFill>
        <p:spPr>
          <a:xfrm>
            <a:off x="8808072" y="3611871"/>
            <a:ext cx="3251603" cy="3246129"/>
          </a:xfrm>
          <a:prstGeom prst="rect">
            <a:avLst/>
          </a:prstGeom>
          <a:solidFill>
            <a:schemeClr val="accent1"/>
          </a:solidFill>
        </p:spPr>
      </p:pic>
    </p:spTree>
    <p:extLst>
      <p:ext uri="{BB962C8B-B14F-4D97-AF65-F5344CB8AC3E}">
        <p14:creationId xmlns:p14="http://schemas.microsoft.com/office/powerpoint/2010/main" val="2453069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412CE61-9B3F-D6DC-F92A-95282DCA2498}"/>
              </a:ext>
            </a:extLst>
          </p:cNvPr>
          <p:cNvSpPr txBox="1">
            <a:spLocks/>
          </p:cNvSpPr>
          <p:nvPr/>
        </p:nvSpPr>
        <p:spPr>
          <a:xfrm>
            <a:off x="378739" y="568036"/>
            <a:ext cx="11434522" cy="4959928"/>
          </a:xfrm>
          <a:prstGeom prst="rect">
            <a:avLst/>
          </a:prstGeom>
        </p:spPr>
        <p:txBody>
          <a:bodyPr>
            <a:normAutofit fontScale="75000" lnSpcReduction="20000"/>
          </a:bodyPr>
          <a:lstStyle>
            <a:lvl1pPr algn="l" defTabSz="914400" rtl="0" eaLnBrk="1" latinLnBrk="0" hangingPunct="1">
              <a:lnSpc>
                <a:spcPct val="90000"/>
              </a:lnSpc>
              <a:spcBef>
                <a:spcPct val="0"/>
              </a:spcBef>
              <a:buNone/>
              <a:defRPr sz="3600" b="1" i="0" kern="1200">
                <a:solidFill>
                  <a:schemeClr val="accent1"/>
                </a:solidFill>
                <a:latin typeface="Galano Grotesque" pitchFamily="2" charset="77"/>
                <a:ea typeface="+mj-ea"/>
                <a:cs typeface="Arial" panose="020B0604020202020204" pitchFamily="34" charset="0"/>
              </a:defRPr>
            </a:lvl1pPr>
          </a:lstStyle>
          <a:p>
            <a:pPr fontAlgn="t">
              <a:lnSpc>
                <a:spcPct val="150000"/>
              </a:lnSpc>
            </a:pPr>
            <a:r>
              <a:rPr lang="en-GB" sz="2800" dirty="0">
                <a:solidFill>
                  <a:schemeClr val="tx1"/>
                </a:solidFill>
                <a:latin typeface="Segoe UI" panose="020B0502040204020203" pitchFamily="34" charset="0"/>
              </a:rPr>
              <a:t>How to enter: </a:t>
            </a:r>
            <a:br>
              <a:rPr lang="en-GB" sz="2800" dirty="0">
                <a:solidFill>
                  <a:schemeClr val="tx1"/>
                </a:solidFill>
                <a:latin typeface="Segoe UI" panose="020B0502040204020203" pitchFamily="34" charset="0"/>
              </a:rPr>
            </a:br>
            <a:r>
              <a:rPr lang="en-GB" sz="2800" dirty="0">
                <a:solidFill>
                  <a:schemeClr val="tx1"/>
                </a:solidFill>
                <a:latin typeface="Segoe UI" panose="020B0502040204020203" pitchFamily="34" charset="0"/>
              </a:rPr>
              <a:t>By email: </a:t>
            </a:r>
            <a:r>
              <a:rPr lang="en-GB" sz="2800" b="0" dirty="0">
                <a:solidFill>
                  <a:schemeClr val="tx1"/>
                </a:solidFill>
                <a:latin typeface="Segoe UI" panose="020B0502040204020203" pitchFamily="34" charset="0"/>
              </a:rPr>
              <a:t>send entries to Booktrust.Represents@booktrust.org.uk including ‘Spread the Story Competition’ in the email subject line</a:t>
            </a:r>
            <a:br>
              <a:rPr lang="en-GB" sz="2800" dirty="0">
                <a:solidFill>
                  <a:schemeClr val="tx1"/>
                </a:solidFill>
                <a:latin typeface="Segoe UI" panose="020B0502040204020203" pitchFamily="34" charset="0"/>
              </a:rPr>
            </a:br>
            <a:br>
              <a:rPr lang="en-GB" sz="2800" dirty="0">
                <a:solidFill>
                  <a:schemeClr val="tx1"/>
                </a:solidFill>
                <a:latin typeface="Segoe UI" panose="020B0502040204020203" pitchFamily="34" charset="0"/>
              </a:rPr>
            </a:br>
            <a:r>
              <a:rPr lang="en-GB" sz="2800" dirty="0">
                <a:solidFill>
                  <a:schemeClr val="tx1"/>
                </a:solidFill>
                <a:latin typeface="Segoe UI" panose="020B0502040204020203" pitchFamily="34" charset="0"/>
              </a:rPr>
              <a:t>By post: </a:t>
            </a:r>
            <a:r>
              <a:rPr lang="en-GB" sz="2800" b="0" dirty="0">
                <a:solidFill>
                  <a:schemeClr val="tx1"/>
                </a:solidFill>
                <a:latin typeface="Segoe UI" panose="020B0502040204020203" pitchFamily="34" charset="0"/>
              </a:rPr>
              <a:t>send entries to Spread the Story Competition, BookTrust, 29 Clerkenwell Road, Farringdon, London, EC1M 5RN </a:t>
            </a:r>
          </a:p>
          <a:p>
            <a:pPr fontAlgn="t">
              <a:lnSpc>
                <a:spcPct val="150000"/>
              </a:lnSpc>
            </a:pPr>
            <a:br>
              <a:rPr lang="en-GB" sz="2800" dirty="0">
                <a:solidFill>
                  <a:schemeClr val="tx1"/>
                </a:solidFill>
                <a:latin typeface="Segoe UI" panose="020B0502040204020203" pitchFamily="34" charset="0"/>
              </a:rPr>
            </a:br>
            <a:r>
              <a:rPr lang="en-GB" sz="2800" dirty="0">
                <a:solidFill>
                  <a:schemeClr val="tx1"/>
                </a:solidFill>
                <a:latin typeface="Segoe UI" panose="020B0502040204020203" pitchFamily="34" charset="0"/>
              </a:rPr>
              <a:t>Please include the name and age of each entrant but ensure no names/ages are visible on the entries themselves.</a:t>
            </a:r>
          </a:p>
          <a:p>
            <a:pPr fontAlgn="t">
              <a:lnSpc>
                <a:spcPct val="150000"/>
              </a:lnSpc>
            </a:pPr>
            <a:br>
              <a:rPr lang="en-GB" sz="2800" dirty="0">
                <a:solidFill>
                  <a:schemeClr val="tx1"/>
                </a:solidFill>
                <a:latin typeface="Segoe UI" panose="020B0502040204020203" pitchFamily="34" charset="0"/>
              </a:rPr>
            </a:br>
            <a:r>
              <a:rPr lang="en-GB" sz="2800" dirty="0">
                <a:solidFill>
                  <a:schemeClr val="tx1"/>
                </a:solidFill>
                <a:latin typeface="Segoe UI" panose="020B0502040204020203" pitchFamily="34" charset="0"/>
              </a:rPr>
              <a:t>Note:  Entries are restricted to a maximum of five entries per year group for each school.</a:t>
            </a:r>
          </a:p>
        </p:txBody>
      </p:sp>
    </p:spTree>
    <p:extLst>
      <p:ext uri="{BB962C8B-B14F-4D97-AF65-F5344CB8AC3E}">
        <p14:creationId xmlns:p14="http://schemas.microsoft.com/office/powerpoint/2010/main" val="3407502841"/>
      </p:ext>
    </p:extLst>
  </p:cSld>
  <p:clrMapOvr>
    <a:masterClrMapping/>
  </p:clrMapOvr>
</p:sld>
</file>

<file path=ppt/theme/theme1.xml><?xml version="1.0" encoding="utf-8"?>
<a:theme xmlns:a="http://schemas.openxmlformats.org/drawingml/2006/main" name="5_Office Theme">
  <a:themeElements>
    <a:clrScheme name="BT 7">
      <a:dk1>
        <a:srgbClr val="000000"/>
      </a:dk1>
      <a:lt1>
        <a:srgbClr val="FFFFFF"/>
      </a:lt1>
      <a:dk2>
        <a:srgbClr val="4B5055"/>
      </a:dk2>
      <a:lt2>
        <a:srgbClr val="E7E6E6"/>
      </a:lt2>
      <a:accent1>
        <a:srgbClr val="DA384B"/>
      </a:accent1>
      <a:accent2>
        <a:srgbClr val="142859"/>
      </a:accent2>
      <a:accent3>
        <a:srgbClr val="1EA5A0"/>
      </a:accent3>
      <a:accent4>
        <a:srgbClr val="BC198B"/>
      </a:accent4>
      <a:accent5>
        <a:srgbClr val="18837F"/>
      </a:accent5>
      <a:accent6>
        <a:srgbClr val="F58C64"/>
      </a:accent6>
      <a:hlink>
        <a:srgbClr val="4B5055"/>
      </a:hlink>
      <a:folHlink>
        <a:srgbClr val="18837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okTrust 16-9 PPT MASTER-03" id="{FD715BD4-DF5B-6843-867D-4FA41711A5EF}" vid="{E57DE482-563D-824F-A7C6-AECC003D45BC}"/>
    </a:ext>
  </a:extLst>
</a:theme>
</file>

<file path=ppt/theme/theme2.xml><?xml version="1.0" encoding="utf-8"?>
<a:theme xmlns:a="http://schemas.openxmlformats.org/drawingml/2006/main" name="7_Office Theme">
  <a:themeElements>
    <a:clrScheme name="BT 6">
      <a:dk1>
        <a:srgbClr val="000000"/>
      </a:dk1>
      <a:lt1>
        <a:srgbClr val="FFFFFF"/>
      </a:lt1>
      <a:dk2>
        <a:srgbClr val="4B5055"/>
      </a:dk2>
      <a:lt2>
        <a:srgbClr val="E7E6E6"/>
      </a:lt2>
      <a:accent1>
        <a:srgbClr val="288246"/>
      </a:accent1>
      <a:accent2>
        <a:srgbClr val="1DA4A0"/>
      </a:accent2>
      <a:accent3>
        <a:srgbClr val="142859"/>
      </a:accent3>
      <a:accent4>
        <a:srgbClr val="FECC00"/>
      </a:accent4>
      <a:accent5>
        <a:srgbClr val="C4501B"/>
      </a:accent5>
      <a:accent6>
        <a:srgbClr val="1DA4A0"/>
      </a:accent6>
      <a:hlink>
        <a:srgbClr val="DA384B"/>
      </a:hlink>
      <a:folHlink>
        <a:srgbClr val="42A1E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okTrust 16-9 PPT MASTER-03" id="{FD715BD4-DF5B-6843-867D-4FA41711A5EF}" vid="{DBE70D10-CDFA-4C42-8955-AF177C087F8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D7EBC3AF1B3CE43B4BBAA8A67966C25" ma:contentTypeVersion="11" ma:contentTypeDescription="Create a new document." ma:contentTypeScope="" ma:versionID="a5b129010c09453099cc15cafbb8d037">
  <xsd:schema xmlns:xsd="http://www.w3.org/2001/XMLSchema" xmlns:xs="http://www.w3.org/2001/XMLSchema" xmlns:p="http://schemas.microsoft.com/office/2006/metadata/properties" xmlns:ns3="724d3e4d-bfd8-4542-9c32-3575e08d2933" targetNamespace="http://schemas.microsoft.com/office/2006/metadata/properties" ma:root="true" ma:fieldsID="0ef917ca49a8bf72addaebc63a881611" ns3:_="">
    <xsd:import namespace="724d3e4d-bfd8-4542-9c32-3575e08d2933"/>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DateTaken" minOccurs="0"/>
                <xsd:element ref="ns3:MediaServiceSystemTag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4d3e4d-bfd8-4542-9c32-3575e08d29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_activity" ma:index="12" nillable="true" ma:displayName="_activity" ma:hidden="true" ma:internalName="_activity">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24d3e4d-bfd8-4542-9c32-3575e08d2933" xsi:nil="true"/>
  </documentManagement>
</p:properties>
</file>

<file path=customXml/itemProps1.xml><?xml version="1.0" encoding="utf-8"?>
<ds:datastoreItem xmlns:ds="http://schemas.openxmlformats.org/officeDocument/2006/customXml" ds:itemID="{D7242900-867A-4DE6-8714-E0CF840B3C12}">
  <ds:schemaRefs>
    <ds:schemaRef ds:uri="http://schemas.microsoft.com/sharepoint/v3/contenttype/forms"/>
  </ds:schemaRefs>
</ds:datastoreItem>
</file>

<file path=customXml/itemProps2.xml><?xml version="1.0" encoding="utf-8"?>
<ds:datastoreItem xmlns:ds="http://schemas.openxmlformats.org/officeDocument/2006/customXml" ds:itemID="{FCFE2315-1011-4556-8DFB-F27F84BDE3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4d3e4d-bfd8-4542-9c32-3575e08d29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997D1B-00D8-4336-8426-93C4F57E9F4C}">
  <ds:schemaRefs>
    <ds:schemaRef ds:uri="http://purl.org/dc/terms/"/>
    <ds:schemaRef ds:uri="http://purl.org/dc/elements/1.1/"/>
    <ds:schemaRef ds:uri="http://www.w3.org/XML/1998/namespace"/>
    <ds:schemaRef ds:uri="724d3e4d-bfd8-4542-9c32-3575e08d2933"/>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16870</TotalTime>
  <Words>2541</Words>
  <Application>Microsoft Office PowerPoint</Application>
  <PresentationFormat>Widescreen</PresentationFormat>
  <Paragraphs>216</Paragraphs>
  <Slides>30</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Aptos</vt:lpstr>
      <vt:lpstr>Arial</vt:lpstr>
      <vt:lpstr>Galano Grotesque</vt:lpstr>
      <vt:lpstr>Segoe UI</vt:lpstr>
      <vt:lpstr>Times New Roman</vt:lpstr>
      <vt:lpstr>Wingdings</vt:lpstr>
      <vt:lpstr>5_Office Theme</vt:lpstr>
      <vt:lpstr>7_Office Theme</vt:lpstr>
      <vt:lpstr>Spread the Story Competition    Who would you like to share a story with — and why? Think about a story that matters to you. Who would you choose to share it with? How would you share it?</vt:lpstr>
      <vt:lpstr>The Prizes!   </vt:lpstr>
      <vt:lpstr>Learning Objectives</vt:lpstr>
      <vt:lpstr>PowerPoint Presentation</vt:lpstr>
      <vt:lpstr>Why do we share stories?</vt:lpstr>
      <vt:lpstr>Choosing your story</vt:lpstr>
      <vt:lpstr>PowerPoint Presentation</vt:lpstr>
      <vt:lpstr>PowerPoint Presentation</vt:lpstr>
      <vt:lpstr>Complete this sentence:</vt:lpstr>
      <vt:lpstr>PowerPoint Presentation</vt:lpstr>
      <vt:lpstr>PowerPoint Presentation</vt:lpstr>
      <vt:lpstr>PowerPoint Presentation</vt:lpstr>
      <vt:lpstr>Complete these sentences:</vt:lpstr>
      <vt:lpstr>PowerPoint Presentation</vt:lpstr>
      <vt:lpstr>How would you share the story?</vt:lpstr>
      <vt:lpstr>PowerPoint Presentation</vt:lpstr>
      <vt:lpstr>Complete these sentences:</vt:lpstr>
      <vt:lpstr>Developing your ideas</vt:lpstr>
      <vt:lpstr>Final checklist</vt:lpstr>
      <vt:lpstr>Read on to find out how some of our favourite authors would Spread the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Important Dates    Competition opens: 7th September 2026  Deadline for entries: Midnight on Friday 23rd October 2026 Winners announced: January 2027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Emma Zipfel</cp:lastModifiedBy>
  <cp:revision>1317</cp:revision>
  <dcterms:created xsi:type="dcterms:W3CDTF">2024-04-29T12:05:22Z</dcterms:created>
  <dcterms:modified xsi:type="dcterms:W3CDTF">2026-10-07T13:21:18Z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0x010100CD7EBC3AF1B3CE43B4BBAA8A67966C25</vt:lpwstr>
  </property>
</Properties>
</file>