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DA3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AF0C38-5B60-3C48-A62A-DE4A6EBB2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29214F-8326-6D4E-B929-5A19E9809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63" y="569800"/>
            <a:ext cx="9526670" cy="44511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C3BEC-3BA3-3F40-98EF-11F542CE3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915" y="3592762"/>
            <a:ext cx="4065085" cy="31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2B975-4F75-7A49-ADB1-3ED5F3C4E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96" y="4235643"/>
            <a:ext cx="2943698" cy="215582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75F8EC-D114-394C-922C-8BBA0159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78CCD91-79F9-AA48-8A4E-EE87364E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7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26C3B42-17F4-C14F-BE01-828651CE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6D0805A8-81C9-9F45-A114-405FCC4A0B0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7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26C3B42-17F4-C14F-BE01-828651CE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6F9FBAAF-4E10-1943-BC23-F3AC4D81736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2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E18918C-220B-1B40-82A6-C26052D3B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A0F7D5-CDF3-284B-9A0A-EA7E3FD73EFA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DA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6E055A"/>
              </a:highlight>
              <a:latin typeface="Galano Grotesque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C0947A-5DA2-F643-ABB3-CBB9E6F4A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ABAFE71-17E3-5847-9B3D-44FEDD74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420D34-FD84-AE42-BF0D-191DDC1C2F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7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BEC2-CE87-7648-8E5D-735D33E67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678" y="1387489"/>
            <a:ext cx="11852655" cy="4451197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Galano Grotesque"/>
                <a:cs typeface="Arial"/>
              </a:rPr>
              <a:t>The book that represents me…</a:t>
            </a:r>
            <a:br>
              <a:rPr lang="en-GB" sz="6000" dirty="0">
                <a:latin typeface="Galano Grotesque"/>
                <a:cs typeface="Arial"/>
              </a:rPr>
            </a:br>
            <a:br>
              <a:rPr lang="en-GB" sz="6000" dirty="0">
                <a:latin typeface="Galano Grotesque"/>
                <a:cs typeface="Arial"/>
              </a:rPr>
            </a:br>
            <a:r>
              <a:rPr lang="en-GB" sz="6000" dirty="0">
                <a:latin typeface="Galano Grotesque"/>
                <a:cs typeface="Arial"/>
              </a:rPr>
              <a:t>Winning Entries</a:t>
            </a:r>
            <a:endParaRPr lang="en-US" dirty="0">
              <a:latin typeface="Galano Grotesque"/>
              <a:cs typeface="Arial"/>
            </a:endParaRPr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C8AF47-45E9-5E12-B4C9-0D1A2FBB2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06637-4CFC-3F42-CFD9-85DE2B11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59" y="6197983"/>
            <a:ext cx="347502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1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944A-5487-04F4-2454-FF9E092B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3EB6683-75AD-1834-DF41-51E49549A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836FD-8FBF-84EF-6586-341FC139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1D5966-705A-89EE-4540-6099566BA3D8}"/>
              </a:ext>
            </a:extLst>
          </p:cNvPr>
          <p:cNvSpPr txBox="1"/>
          <p:nvPr/>
        </p:nvSpPr>
        <p:spPr>
          <a:xfrm>
            <a:off x="163286" y="334715"/>
            <a:ext cx="3868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61DCD-CD0F-8965-6AEF-FEFA927B8276}"/>
              </a:ext>
            </a:extLst>
          </p:cNvPr>
          <p:cNvSpPr txBox="1"/>
          <p:nvPr/>
        </p:nvSpPr>
        <p:spPr>
          <a:xfrm>
            <a:off x="163286" y="1644134"/>
            <a:ext cx="37229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DHIREN, </a:t>
            </a:r>
            <a:r>
              <a:rPr lang="en-GB" b="1" dirty="0">
                <a:solidFill>
                  <a:srgbClr val="000000"/>
                </a:solidFill>
                <a:latin typeface="Aptos Narrow" panose="020B0004020202020204" pitchFamily="34" charset="0"/>
              </a:rPr>
              <a:t>9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HARWOOD HILL JUNIOR SCHOOL</a:t>
            </a:r>
            <a:r>
              <a:rPr lang="en-GB" b="1" dirty="0"/>
              <a:t>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Welwyn Garden City, Herts</a:t>
            </a:r>
            <a:r>
              <a:rPr lang="en-GB" b="1" dirty="0"/>
              <a:t> </a:t>
            </a:r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8BC97-3F14-6184-A1D1-80AF4BD42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522" y="146019"/>
            <a:ext cx="6005080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6532-7764-EE82-A22B-285A8EE2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5D780-3BB5-6802-CF5F-E91E4E349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73B357-BC8F-AAED-D0C0-34DBA6CB24AB}"/>
              </a:ext>
            </a:extLst>
          </p:cNvPr>
          <p:cNvSpPr txBox="1"/>
          <p:nvPr/>
        </p:nvSpPr>
        <p:spPr>
          <a:xfrm>
            <a:off x="117856" y="77695"/>
            <a:ext cx="3868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D9B8C-C890-6E22-7C38-4FE70C9A8FEF}"/>
              </a:ext>
            </a:extLst>
          </p:cNvPr>
          <p:cNvSpPr txBox="1"/>
          <p:nvPr/>
        </p:nvSpPr>
        <p:spPr>
          <a:xfrm>
            <a:off x="117856" y="842860"/>
            <a:ext cx="235535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AADYA, </a:t>
            </a:r>
            <a:r>
              <a:rPr lang="en-GB" b="1" dirty="0">
                <a:solidFill>
                  <a:srgbClr val="000000"/>
                </a:solidFill>
                <a:latin typeface="Aptos Narrow" panose="020B0004020202020204" pitchFamily="34" charset="0"/>
              </a:rPr>
              <a:t>11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LANE END</a:t>
            </a:r>
            <a:r>
              <a:rPr lang="en-GB" b="1" dirty="0"/>
              <a:t> PRIMARY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Leeds</a:t>
            </a:r>
            <a:r>
              <a:rPr lang="en-GB" b="1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A55C9-F764-5351-7BDF-05BCA478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42" y="3229742"/>
            <a:ext cx="2670279" cy="3279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561E7-1601-DD86-8E19-95536192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6" y="2096522"/>
            <a:ext cx="2538209" cy="3299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4E8A6-1909-6ABA-607E-19222B461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605" y="219209"/>
            <a:ext cx="3439526" cy="439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C5DCA-E94B-B679-7C0A-B334102D2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5173" y="2655581"/>
            <a:ext cx="3541552" cy="41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500D3-C1E1-21A9-BBAA-686F563E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45CE4-6B0D-9C5A-F8BA-D65356744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23F6C4-5326-D600-F6F2-2738E71203F8}"/>
              </a:ext>
            </a:extLst>
          </p:cNvPr>
          <p:cNvSpPr txBox="1"/>
          <p:nvPr/>
        </p:nvSpPr>
        <p:spPr>
          <a:xfrm>
            <a:off x="163287" y="334715"/>
            <a:ext cx="33161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1DA54-4792-8BD4-4390-85D2F269DB59}"/>
              </a:ext>
            </a:extLst>
          </p:cNvPr>
          <p:cNvSpPr txBox="1"/>
          <p:nvPr/>
        </p:nvSpPr>
        <p:spPr>
          <a:xfrm>
            <a:off x="142579" y="1354112"/>
            <a:ext cx="333684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AKIRA, Year 6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HALLAM FIELDS JUNIOR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Ilkeston, Derbyshire</a:t>
            </a:r>
            <a:r>
              <a:rPr lang="en-GB" b="1" dirty="0"/>
              <a:t> </a:t>
            </a:r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E31B0-5518-7AB2-5DAC-36F8DDFD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463" y="1354112"/>
            <a:ext cx="3712786" cy="5432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1E9EA-83C7-18C0-8646-46F397D58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77" y="2329557"/>
            <a:ext cx="4663844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15A6-CB35-522E-DF86-82ED7AB1A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909FC-B3B9-6083-B636-23D19E68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42D17E-DFE3-4E59-CD15-C5988C8DD0FB}"/>
              </a:ext>
            </a:extLst>
          </p:cNvPr>
          <p:cNvSpPr txBox="1"/>
          <p:nvPr/>
        </p:nvSpPr>
        <p:spPr>
          <a:xfrm>
            <a:off x="163286" y="334715"/>
            <a:ext cx="3868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1D6A7-7C28-29BB-58C6-623289EBDAC4}"/>
              </a:ext>
            </a:extLst>
          </p:cNvPr>
          <p:cNvSpPr txBox="1"/>
          <p:nvPr/>
        </p:nvSpPr>
        <p:spPr>
          <a:xfrm>
            <a:off x="163286" y="1644134"/>
            <a:ext cx="37229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JESSICA, </a:t>
            </a:r>
            <a:r>
              <a:rPr lang="en-GB" b="1" dirty="0">
                <a:solidFill>
                  <a:srgbClr val="000000"/>
                </a:solidFill>
                <a:latin typeface="Aptos Narrow" panose="020B0004020202020204" pitchFamily="34" charset="0"/>
              </a:rPr>
              <a:t>12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THE GILBERD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Colchester, Essex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564FD-92B5-73A4-70BC-404D5F617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661" y="143502"/>
            <a:ext cx="5347053" cy="65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7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C8B7-C7BB-0DBC-725C-AA69D04A7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F58E2-541A-456F-BDA8-F3F8FC79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605615-23BE-219D-B14D-9A92E5B8A965}"/>
              </a:ext>
            </a:extLst>
          </p:cNvPr>
          <p:cNvSpPr txBox="1"/>
          <p:nvPr/>
        </p:nvSpPr>
        <p:spPr>
          <a:xfrm>
            <a:off x="163287" y="334715"/>
            <a:ext cx="27922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4AE46-9ED0-109F-5200-4A9F298AEE25}"/>
              </a:ext>
            </a:extLst>
          </p:cNvPr>
          <p:cNvSpPr txBox="1"/>
          <p:nvPr/>
        </p:nvSpPr>
        <p:spPr>
          <a:xfrm>
            <a:off x="163286" y="1311444"/>
            <a:ext cx="279221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CHARLOTTE, 11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THE GILBERD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Colchester, Essex</a:t>
            </a:r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743E51-200C-87B9-67D0-A8090098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6" y="2511830"/>
            <a:ext cx="2792210" cy="2883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5E2E2-1D19-C694-1B97-0462139D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281" y="334715"/>
            <a:ext cx="4474852" cy="5584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FCA7B-AC1D-D29B-EADB-2E29DEBD9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720" y="109691"/>
            <a:ext cx="3231160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81065-BE3E-6F3B-F31C-484C9A261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720" y="2414915"/>
            <a:ext cx="334699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2DF3-70C8-7454-0866-4C38FEECA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690DB-0671-AF96-753A-5D01C942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FA5AE-EF7B-C822-BACE-14A739827BAF}"/>
              </a:ext>
            </a:extLst>
          </p:cNvPr>
          <p:cNvSpPr txBox="1"/>
          <p:nvPr/>
        </p:nvSpPr>
        <p:spPr>
          <a:xfrm>
            <a:off x="163287" y="334715"/>
            <a:ext cx="2823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A8E6B-2FAC-6396-480A-FC3366164A0D}"/>
              </a:ext>
            </a:extLst>
          </p:cNvPr>
          <p:cNvSpPr txBox="1"/>
          <p:nvPr/>
        </p:nvSpPr>
        <p:spPr>
          <a:xfrm>
            <a:off x="163287" y="1043106"/>
            <a:ext cx="270289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DIVINO, 10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CABOT PRIMARY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Bristol</a:t>
            </a:r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87CF2-0E3E-F760-050C-5E387A58C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6" y="351465"/>
            <a:ext cx="4999153" cy="5663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FE4E4-7DFA-4272-BCC9-E9AA88ABE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459" y="334715"/>
            <a:ext cx="3803253" cy="30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9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AD761-C0F4-5EE5-E854-4AC74189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2D534-E6CA-D9DE-6E56-AF2D7D93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61" y="6224336"/>
            <a:ext cx="3171783" cy="389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519E1-DE5A-7104-E832-032D91C218FF}"/>
              </a:ext>
            </a:extLst>
          </p:cNvPr>
          <p:cNvSpPr txBox="1"/>
          <p:nvPr/>
        </p:nvSpPr>
        <p:spPr>
          <a:xfrm>
            <a:off x="90559" y="95229"/>
            <a:ext cx="3868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31248-1E20-0BBA-28FA-A01014599C85}"/>
              </a:ext>
            </a:extLst>
          </p:cNvPr>
          <p:cNvSpPr txBox="1"/>
          <p:nvPr/>
        </p:nvSpPr>
        <p:spPr>
          <a:xfrm>
            <a:off x="90559" y="875515"/>
            <a:ext cx="372291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MOLLY, </a:t>
            </a:r>
            <a:r>
              <a:rPr lang="en-GB" b="1" dirty="0">
                <a:solidFill>
                  <a:srgbClr val="000000"/>
                </a:solidFill>
                <a:latin typeface="Aptos Narrow" panose="020B0004020202020204" pitchFamily="34" charset="0"/>
              </a:rPr>
              <a:t>Year 6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QUEEN BERENGARIA SCHOOL</a:t>
            </a:r>
            <a:endParaRPr lang="en-GB" b="1" dirty="0"/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British Military School, Cyprus</a:t>
            </a:r>
            <a:endParaRPr lang="en-GB" b="1" dirty="0"/>
          </a:p>
        </p:txBody>
      </p:sp>
      <p:pic>
        <p:nvPicPr>
          <p:cNvPr id="5" name="Picture 4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E212689A-A15E-DAEF-6B90-2F310B76E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4568" r="2355" b="5496"/>
          <a:stretch/>
        </p:blipFill>
        <p:spPr>
          <a:xfrm rot="5400000">
            <a:off x="-230573" y="2253930"/>
            <a:ext cx="4071261" cy="3429000"/>
          </a:xfrm>
          <a:prstGeom prst="rect">
            <a:avLst/>
          </a:prstGeom>
        </p:spPr>
      </p:pic>
      <p:pic>
        <p:nvPicPr>
          <p:cNvPr id="7" name="Picture 6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CE2339AC-5B47-9C3A-0C73-864E15033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2631" b="5263"/>
          <a:stretch/>
        </p:blipFill>
        <p:spPr>
          <a:xfrm rot="5400000">
            <a:off x="3572979" y="1288160"/>
            <a:ext cx="4699149" cy="3873860"/>
          </a:xfrm>
          <a:prstGeom prst="rect">
            <a:avLst/>
          </a:prstGeom>
        </p:spPr>
      </p:pic>
      <p:pic>
        <p:nvPicPr>
          <p:cNvPr id="11" name="Picture 10" descr="A paper with writing on it&#10;&#10;AI-generated content may be incorrect.">
            <a:extLst>
              <a:ext uri="{FF2B5EF4-FFF2-40B4-BE49-F238E27FC236}">
                <a16:creationId xmlns:a16="http://schemas.microsoft.com/office/drawing/2014/main" id="{3492678A-B1D9-C491-3251-A6B046A3D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2764" r="11349" b="7300"/>
          <a:stretch/>
        </p:blipFill>
        <p:spPr>
          <a:xfrm rot="5400000">
            <a:off x="7969428" y="2565816"/>
            <a:ext cx="4170998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82B19-30EA-DDED-D7FB-FB662E33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8761-A715-DA69-7BFB-C13632E04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72" y="1104460"/>
            <a:ext cx="11852655" cy="4451197"/>
          </a:xfrm>
        </p:spPr>
        <p:txBody>
          <a:bodyPr>
            <a:normAutofit/>
          </a:bodyPr>
          <a:lstStyle/>
          <a:p>
            <a:r>
              <a:rPr lang="en-GB" dirty="0">
                <a:latin typeface="Galano Grotesque"/>
                <a:cs typeface="Arial"/>
              </a:rPr>
              <a:t>Congratulations to all our winners!</a:t>
            </a:r>
            <a:br>
              <a:rPr lang="en-GB" dirty="0">
                <a:latin typeface="Galano Grotesque"/>
                <a:cs typeface="Arial"/>
              </a:rPr>
            </a:br>
            <a:br>
              <a:rPr lang="en-GB" dirty="0">
                <a:latin typeface="Galano Grotesque"/>
                <a:cs typeface="Arial"/>
              </a:rPr>
            </a:br>
            <a:r>
              <a:rPr lang="en-GB" dirty="0">
                <a:latin typeface="Galano Grotesque"/>
                <a:cs typeface="Arial"/>
              </a:rPr>
              <a:t>Thank you to everyone who entered and to the librarians, teachers and parents who supported you.</a:t>
            </a:r>
            <a:endParaRPr lang="en-US" dirty="0">
              <a:latin typeface="Galano Grotesque"/>
              <a:cs typeface="Arial"/>
            </a:endParaRPr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F331ECE-02AC-DF60-7FF3-B60A8B0F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03C7AE-525E-0C92-BC90-D4E424AD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59" y="6197983"/>
            <a:ext cx="347502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1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D8ABD-694C-F072-2793-9638A39D9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53C583E-6449-F16B-4AB6-54ECA8055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C35040-B37C-9E42-0A32-3E1675F3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2D639-1902-34AA-9F58-FCFF95E4A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759" y="334715"/>
            <a:ext cx="9236241" cy="6523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CE046-CCDD-F957-7ED8-075E0ED2804F}"/>
              </a:ext>
            </a:extLst>
          </p:cNvPr>
          <p:cNvSpPr txBox="1"/>
          <p:nvPr/>
        </p:nvSpPr>
        <p:spPr>
          <a:xfrm>
            <a:off x="163286" y="334715"/>
            <a:ext cx="192456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1</a:t>
            </a:r>
            <a:r>
              <a:rPr lang="en-GB" sz="4000" baseline="30000" dirty="0"/>
              <a:t>st</a:t>
            </a:r>
            <a:r>
              <a:rPr lang="en-GB" sz="4000" dirty="0"/>
              <a:t>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1D203-58B1-2F7F-69D2-22A66BD95ACC}"/>
              </a:ext>
            </a:extLst>
          </p:cNvPr>
          <p:cNvSpPr txBox="1"/>
          <p:nvPr/>
        </p:nvSpPr>
        <p:spPr>
          <a:xfrm>
            <a:off x="163286" y="1644134"/>
            <a:ext cx="263434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-apple-system"/>
              </a:rPr>
              <a:t>JESSICA</a:t>
            </a:r>
            <a:r>
              <a:rPr lang="en-GB" b="1" dirty="0">
                <a:latin typeface="-apple-system"/>
              </a:rPr>
              <a:t>, 13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BROOK MEAD</a:t>
            </a:r>
            <a:r>
              <a:rPr lang="en-GB" b="1" dirty="0"/>
              <a:t> ACADEMY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Leicester</a:t>
            </a:r>
            <a:endParaRPr lang="en-GB" b="1" dirty="0">
              <a:effectLst/>
              <a:latin typeface="-apple-system"/>
            </a:endParaRP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1079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35B8-D358-5E68-16D1-A381E1217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A3A6415-05C2-5B01-6DE4-10918373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CFF9B-F922-B4B0-307E-657A188E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6B1E79-F522-BC66-0AF6-5D605FB06CE0}"/>
              </a:ext>
            </a:extLst>
          </p:cNvPr>
          <p:cNvSpPr txBox="1"/>
          <p:nvPr/>
        </p:nvSpPr>
        <p:spPr>
          <a:xfrm>
            <a:off x="163286" y="334715"/>
            <a:ext cx="22201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2nd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4F50E-691C-736F-6215-A119901C4883}"/>
              </a:ext>
            </a:extLst>
          </p:cNvPr>
          <p:cNvSpPr txBox="1"/>
          <p:nvPr/>
        </p:nvSpPr>
        <p:spPr>
          <a:xfrm>
            <a:off x="163286" y="1644134"/>
            <a:ext cx="3352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-apple-system"/>
              </a:rPr>
              <a:t>ALI</a:t>
            </a:r>
            <a:r>
              <a:rPr lang="en-GB" b="1" dirty="0">
                <a:latin typeface="-apple-system"/>
              </a:rPr>
              <a:t>, 9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NISHKAM PRIMARY SCHOOL</a:t>
            </a:r>
            <a:r>
              <a:rPr lang="en-GB" b="1" dirty="0"/>
              <a:t>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Wolverhampton</a:t>
            </a:r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5CAD-98C6-4E2B-224A-9BA76F59F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441" y="0"/>
            <a:ext cx="552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6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46CE2-015F-F0EB-6617-B8D1FD9E4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7CA5C-86E6-54FB-F968-9240FF12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0EC37-6CF2-3B34-3485-4852AD14791D}"/>
              </a:ext>
            </a:extLst>
          </p:cNvPr>
          <p:cNvSpPr txBox="1"/>
          <p:nvPr/>
        </p:nvSpPr>
        <p:spPr>
          <a:xfrm>
            <a:off x="163286" y="134974"/>
            <a:ext cx="22201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2nd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D02A9-74C7-4827-5B0B-E2C212E5E36B}"/>
              </a:ext>
            </a:extLst>
          </p:cNvPr>
          <p:cNvSpPr txBox="1"/>
          <p:nvPr/>
        </p:nvSpPr>
        <p:spPr>
          <a:xfrm>
            <a:off x="163286" y="1644134"/>
            <a:ext cx="22201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BINTA, 11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LANE END</a:t>
            </a:r>
            <a:r>
              <a:rPr lang="en-GB" b="1" dirty="0"/>
              <a:t> PRIMARY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Leeds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DDCDB-688F-7A4C-E4C4-B18D0261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427" y="134974"/>
            <a:ext cx="3426249" cy="395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B921C-829F-39E8-F3C6-7B5FDF47D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427" y="3949956"/>
            <a:ext cx="3401863" cy="2908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C4690-637B-3786-0016-590639824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290" y="178516"/>
            <a:ext cx="4487881" cy="5446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CA8543-FEBA-E486-7870-704E214DA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752" y="5624973"/>
            <a:ext cx="4408955" cy="1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5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752E-0F02-E64D-3450-3B72499CA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EB533A-5FF1-FEF2-4DA1-08717D7AE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0293A-3767-F58A-A701-7044ED41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15" y="6189120"/>
            <a:ext cx="3341913" cy="410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7B010-18C0-6989-459E-82365AFAB24C}"/>
              </a:ext>
            </a:extLst>
          </p:cNvPr>
          <p:cNvSpPr txBox="1"/>
          <p:nvPr/>
        </p:nvSpPr>
        <p:spPr>
          <a:xfrm>
            <a:off x="2394855" y="2090449"/>
            <a:ext cx="68688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4800" dirty="0"/>
              <a:t>Highly Commended Prizes </a:t>
            </a:r>
          </a:p>
        </p:txBody>
      </p:sp>
    </p:spTree>
    <p:extLst>
      <p:ext uri="{BB962C8B-B14F-4D97-AF65-F5344CB8AC3E}">
        <p14:creationId xmlns:p14="http://schemas.microsoft.com/office/powerpoint/2010/main" val="261418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954E-5EAB-4120-B3B2-5B98D2FBA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A0E5CB2-87F1-8410-FC1F-396385B3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49E56-AB96-BB43-2A9D-F5D2257F1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029B5-6082-62A0-037E-64284A2E097E}"/>
              </a:ext>
            </a:extLst>
          </p:cNvPr>
          <p:cNvSpPr txBox="1"/>
          <p:nvPr/>
        </p:nvSpPr>
        <p:spPr>
          <a:xfrm>
            <a:off x="163286" y="334715"/>
            <a:ext cx="56513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 1st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91120-B22A-41B9-37E2-54E07C2617B1}"/>
              </a:ext>
            </a:extLst>
          </p:cNvPr>
          <p:cNvSpPr txBox="1"/>
          <p:nvPr/>
        </p:nvSpPr>
        <p:spPr>
          <a:xfrm>
            <a:off x="163286" y="1644134"/>
            <a:ext cx="37229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-apple-system"/>
              </a:rPr>
              <a:t>ARIANA</a:t>
            </a:r>
            <a:r>
              <a:rPr lang="en-GB" b="1" dirty="0">
                <a:latin typeface="-apple-system"/>
              </a:rPr>
              <a:t>, Year 6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ARK ATWOOD PRIMARY ACADEMY</a:t>
            </a:r>
            <a:r>
              <a:rPr lang="en-GB" b="1" dirty="0"/>
              <a:t>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London</a:t>
            </a:r>
            <a:r>
              <a:rPr lang="en-GB" b="1" dirty="0"/>
              <a:t> </a:t>
            </a:r>
          </a:p>
          <a:p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BD8A5-A2B9-97E7-CA58-4BFC21D0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914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3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B21A-EFC5-5669-CDD6-571D0D77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5171ED8-06C4-449E-E0AD-ED0C7C82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99718-86C2-3C62-8FA6-19A7C63F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01FACC-6D25-0B78-6A58-6E285844C701}"/>
              </a:ext>
            </a:extLst>
          </p:cNvPr>
          <p:cNvSpPr txBox="1"/>
          <p:nvPr/>
        </p:nvSpPr>
        <p:spPr>
          <a:xfrm>
            <a:off x="163286" y="334715"/>
            <a:ext cx="58056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 2nd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21316-5F4F-D4F2-6657-874C46098C1B}"/>
              </a:ext>
            </a:extLst>
          </p:cNvPr>
          <p:cNvSpPr txBox="1"/>
          <p:nvPr/>
        </p:nvSpPr>
        <p:spPr>
          <a:xfrm>
            <a:off x="163286" y="1644134"/>
            <a:ext cx="37229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AARAV, Year 5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HALLAM FIELDS JUNIOR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Ilkeston, Derbyshire</a:t>
            </a:r>
            <a:r>
              <a:rPr lang="en-GB" b="1" dirty="0"/>
              <a:t> </a:t>
            </a:r>
          </a:p>
          <a:p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5E3F9-7033-CD4E-E4BC-55E8FE0B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286" y="0"/>
            <a:ext cx="501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2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56064-B8EA-2DF5-0DA8-1ACFA4134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3094F82-9334-7FC3-F125-6313CE6A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82B50-81D8-C52D-5332-49A9A744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1D228-37F8-5BAB-DDD2-9464FC013872}"/>
              </a:ext>
            </a:extLst>
          </p:cNvPr>
          <p:cNvSpPr txBox="1"/>
          <p:nvPr/>
        </p:nvSpPr>
        <p:spPr>
          <a:xfrm>
            <a:off x="163286" y="334715"/>
            <a:ext cx="57175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 3rd Prize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7AED2-1970-A8AE-51E2-8531DB1B2233}"/>
              </a:ext>
            </a:extLst>
          </p:cNvPr>
          <p:cNvSpPr txBox="1"/>
          <p:nvPr/>
        </p:nvSpPr>
        <p:spPr>
          <a:xfrm>
            <a:off x="163287" y="1281549"/>
            <a:ext cx="3581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-apple-system"/>
              </a:rPr>
              <a:t>XAVIER, </a:t>
            </a:r>
            <a:r>
              <a:rPr lang="en-GB" sz="1600" b="1" dirty="0">
                <a:solidFill>
                  <a:srgbClr val="000000"/>
                </a:solidFill>
                <a:latin typeface="Aptos Narrow" panose="020B0004020202020204" pitchFamily="34" charset="0"/>
              </a:rPr>
              <a:t>8 </a:t>
            </a:r>
          </a:p>
          <a:p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SNARESBROOK PREPARATORY SCHOOL</a:t>
            </a:r>
            <a:r>
              <a:rPr lang="en-GB" sz="1600" b="1" dirty="0"/>
              <a:t> 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London</a:t>
            </a:r>
            <a:r>
              <a:rPr lang="en-GB" sz="1600" b="1" dirty="0"/>
              <a:t> </a:t>
            </a:r>
          </a:p>
          <a:p>
            <a:endParaRPr lang="en-GB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2AE838-856E-0872-A180-8BCBA1C55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6" y="2601088"/>
            <a:ext cx="3279932" cy="3005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1A2D8-E5FA-A320-0E65-C1B4ADFB8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530" y="1100410"/>
            <a:ext cx="4108290" cy="5660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2E1B9-B28C-C1BD-C080-E501B0B17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42" y="1079017"/>
            <a:ext cx="4090771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2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00A6C-BD3E-533C-0152-75D7C7515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917A256-8436-B751-F2E9-BD539E474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07" y="5395488"/>
            <a:ext cx="3326984" cy="203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C61AD-F097-0C37-5672-FAD12AB4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5725886"/>
            <a:ext cx="2355354" cy="28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36B34-52F2-F9E7-F651-F14F58AA407F}"/>
              </a:ext>
            </a:extLst>
          </p:cNvPr>
          <p:cNvSpPr txBox="1"/>
          <p:nvPr/>
        </p:nvSpPr>
        <p:spPr>
          <a:xfrm>
            <a:off x="163286" y="334715"/>
            <a:ext cx="3868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/>
              <a:t>Highly Commended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122E4-4C2D-04D2-2457-B2A64B4FCD96}"/>
              </a:ext>
            </a:extLst>
          </p:cNvPr>
          <p:cNvSpPr txBox="1"/>
          <p:nvPr/>
        </p:nvSpPr>
        <p:spPr>
          <a:xfrm>
            <a:off x="163286" y="1644134"/>
            <a:ext cx="372291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-apple-system"/>
              </a:rPr>
              <a:t>HANEEFAH, 12</a:t>
            </a:r>
            <a:endParaRPr lang="en-GB" b="1" dirty="0">
              <a:effectLst/>
              <a:latin typeface="-apple-system"/>
            </a:endParaRP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SARAH BONNELL SCHOOL</a:t>
            </a:r>
            <a:r>
              <a:rPr lang="en-GB" b="1" dirty="0"/>
              <a:t> </a:t>
            </a:r>
          </a:p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London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13D19-2317-5503-FAA1-E8B437615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51" y="29012"/>
            <a:ext cx="5569443" cy="67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72035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BT 7">
      <a:dk1>
        <a:srgbClr val="000000"/>
      </a:dk1>
      <a:lt1>
        <a:srgbClr val="FFFFFF"/>
      </a:lt1>
      <a:dk2>
        <a:srgbClr val="4B5055"/>
      </a:dk2>
      <a:lt2>
        <a:srgbClr val="E7E6E6"/>
      </a:lt2>
      <a:accent1>
        <a:srgbClr val="DA384B"/>
      </a:accent1>
      <a:accent2>
        <a:srgbClr val="142859"/>
      </a:accent2>
      <a:accent3>
        <a:srgbClr val="1EA5A0"/>
      </a:accent3>
      <a:accent4>
        <a:srgbClr val="BC198B"/>
      </a:accent4>
      <a:accent5>
        <a:srgbClr val="18837F"/>
      </a:accent5>
      <a:accent6>
        <a:srgbClr val="F58C64"/>
      </a:accent6>
      <a:hlink>
        <a:srgbClr val="4B5055"/>
      </a:hlink>
      <a:folHlink>
        <a:srgbClr val="1883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E57DE482-563D-824F-A7C6-AECC003D45B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E58D9480B2B4FBC9D1D8A236E0FFF" ma:contentTypeVersion="17" ma:contentTypeDescription="Create a new document." ma:contentTypeScope="" ma:versionID="df15a5e3dcacd4190d7e10efff91abdf">
  <xsd:schema xmlns:xsd="http://www.w3.org/2001/XMLSchema" xmlns:xs="http://www.w3.org/2001/XMLSchema" xmlns:p="http://schemas.microsoft.com/office/2006/metadata/properties" xmlns:ns2="f33319fc-3e55-4125-80bd-45f8ecf51cf4" xmlns:ns3="af906fff-e6ae-4fc9-a6dc-af5766e84069" targetNamespace="http://schemas.microsoft.com/office/2006/metadata/properties" ma:root="true" ma:fieldsID="1b454e3413a3ec3340975356a9ef0dbf" ns2:_="" ns3:_="">
    <xsd:import namespace="f33319fc-3e55-4125-80bd-45f8ecf51cf4"/>
    <xsd:import namespace="af906fff-e6ae-4fc9-a6dc-af5766e840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319fc-3e55-4125-80bd-45f8ecf51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8d9d8c-cff5-4425-be42-cab210788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06fff-e6ae-4fc9-a6dc-af5766e8406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7c59bb2-7498-4823-a4cc-f46ec75a8d14}" ma:internalName="TaxCatchAll" ma:showField="CatchAllData" ma:web="af906fff-e6ae-4fc9-a6dc-af5766e84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3319fc-3e55-4125-80bd-45f8ecf51cf4">
      <Terms xmlns="http://schemas.microsoft.com/office/infopath/2007/PartnerControls"/>
    </lcf76f155ced4ddcb4097134ff3c332f>
    <TaxCatchAll xmlns="af906fff-e6ae-4fc9-a6dc-af5766e84069" xsi:nil="true"/>
  </documentManagement>
</p:properties>
</file>

<file path=customXml/itemProps1.xml><?xml version="1.0" encoding="utf-8"?>
<ds:datastoreItem xmlns:ds="http://schemas.openxmlformats.org/officeDocument/2006/customXml" ds:itemID="{9F5CDF53-6F3B-4723-B2AC-A7A0628CFBAC}"/>
</file>

<file path=customXml/itemProps2.xml><?xml version="1.0" encoding="utf-8"?>
<ds:datastoreItem xmlns:ds="http://schemas.openxmlformats.org/officeDocument/2006/customXml" ds:itemID="{71F4A7C5-891E-442F-B282-43A67AE7394E}"/>
</file>

<file path=customXml/itemProps3.xml><?xml version="1.0" encoding="utf-8"?>
<ds:datastoreItem xmlns:ds="http://schemas.openxmlformats.org/officeDocument/2006/customXml" ds:itemID="{53BD3494-165D-45C9-96F4-0926D551C1A1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195</Words>
  <Application>Microsoft Office PowerPoint</Application>
  <PresentationFormat>Widescreen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-apple-system</vt:lpstr>
      <vt:lpstr>Aptos Narrow</vt:lpstr>
      <vt:lpstr>Arial</vt:lpstr>
      <vt:lpstr>Galano Grotesque</vt:lpstr>
      <vt:lpstr>Wingdings</vt:lpstr>
      <vt:lpstr>5_Office Theme</vt:lpstr>
      <vt:lpstr>The book that represents me…  Winning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 to all our winners!  Thank you to everyone who entered and to the librarians, teachers and parents who supported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Zipfel</dc:creator>
  <cp:lastModifiedBy>Emma Zipfel</cp:lastModifiedBy>
  <cp:revision>1</cp:revision>
  <dcterms:created xsi:type="dcterms:W3CDTF">2025-06-10T08:12:17Z</dcterms:created>
  <dcterms:modified xsi:type="dcterms:W3CDTF">2025-06-10T09:21:41Z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0x010100B1AE58D9480B2B4FBC9D1D8A236E0FFF</vt:lpwstr>
  </property>
</Properties>
</file>